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89" r:id="rId2"/>
    <p:sldId id="260" r:id="rId3"/>
    <p:sldId id="257" r:id="rId4"/>
    <p:sldId id="261" r:id="rId5"/>
    <p:sldId id="262" r:id="rId6"/>
    <p:sldId id="274" r:id="rId7"/>
    <p:sldId id="263" r:id="rId8"/>
    <p:sldId id="269" r:id="rId9"/>
    <p:sldId id="266" r:id="rId10"/>
    <p:sldId id="275" r:id="rId11"/>
    <p:sldId id="268" r:id="rId12"/>
    <p:sldId id="279" r:id="rId13"/>
    <p:sldId id="286" r:id="rId14"/>
    <p:sldId id="285" r:id="rId15"/>
    <p:sldId id="281" r:id="rId16"/>
    <p:sldId id="280" r:id="rId17"/>
    <p:sldId id="287" r:id="rId18"/>
    <p:sldId id="267" r:id="rId19"/>
    <p:sldId id="276" r:id="rId20"/>
    <p:sldId id="270" r:id="rId21"/>
    <p:sldId id="271" r:id="rId22"/>
    <p:sldId id="272" r:id="rId23"/>
    <p:sldId id="288"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a:srgbClr val="0000FF"/>
    <a:srgbClr val="1597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中間スタイル 3 - アクセント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1" d="100"/>
          <a:sy n="71" d="100"/>
        </p:scale>
        <p:origin x="868" y="44"/>
      </p:cViewPr>
      <p:guideLst>
        <p:guide orient="horz" pos="2160"/>
        <p:guide pos="2880"/>
      </p:guideLst>
    </p:cSldViewPr>
  </p:slideViewPr>
  <p:notesTextViewPr>
    <p:cViewPr>
      <p:scale>
        <a:sx n="33" d="100"/>
        <a:sy n="33"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4A3272-6A8D-485C-9B27-E86489282746}" type="datetimeFigureOut">
              <a:rPr kumimoji="1" lang="ja-JP" altLang="en-US" smtClean="0"/>
              <a:t>2020/9/23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A158B9-4BB2-47D2-A51F-AB91EFB28F7E}" type="slidenum">
              <a:rPr kumimoji="1" lang="ja-JP" altLang="en-US" smtClean="0"/>
              <a:t>‹#›</a:t>
            </a:fld>
            <a:endParaRPr kumimoji="1" lang="ja-JP" altLang="en-US"/>
          </a:p>
        </p:txBody>
      </p:sp>
    </p:spTree>
    <p:extLst>
      <p:ext uri="{BB962C8B-B14F-4D97-AF65-F5344CB8AC3E}">
        <p14:creationId xmlns:p14="http://schemas.microsoft.com/office/powerpoint/2010/main" val="86086001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BA158B9-4BB2-47D2-A51F-AB91EFB28F7E}" type="slidenum">
              <a:rPr kumimoji="1" lang="ja-JP" altLang="en-US" smtClean="0"/>
              <a:t>12</a:t>
            </a:fld>
            <a:endParaRPr kumimoji="1" lang="ja-JP" altLang="en-US"/>
          </a:p>
        </p:txBody>
      </p:sp>
    </p:spTree>
    <p:extLst>
      <p:ext uri="{BB962C8B-B14F-4D97-AF65-F5344CB8AC3E}">
        <p14:creationId xmlns:p14="http://schemas.microsoft.com/office/powerpoint/2010/main" val="3969264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BA158B9-4BB2-47D2-A51F-AB91EFB28F7E}" type="slidenum">
              <a:rPr kumimoji="1" lang="ja-JP" altLang="en-US" smtClean="0"/>
              <a:t>13</a:t>
            </a:fld>
            <a:endParaRPr kumimoji="1" lang="ja-JP" altLang="en-US"/>
          </a:p>
        </p:txBody>
      </p:sp>
    </p:spTree>
    <p:extLst>
      <p:ext uri="{BB962C8B-B14F-4D97-AF65-F5344CB8AC3E}">
        <p14:creationId xmlns:p14="http://schemas.microsoft.com/office/powerpoint/2010/main" val="2034780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BA158B9-4BB2-47D2-A51F-AB91EFB28F7E}" type="slidenum">
              <a:rPr kumimoji="1" lang="ja-JP" altLang="en-US" smtClean="0"/>
              <a:t>14</a:t>
            </a:fld>
            <a:endParaRPr kumimoji="1" lang="ja-JP" altLang="en-US"/>
          </a:p>
        </p:txBody>
      </p:sp>
    </p:spTree>
    <p:extLst>
      <p:ext uri="{BB962C8B-B14F-4D97-AF65-F5344CB8AC3E}">
        <p14:creationId xmlns:p14="http://schemas.microsoft.com/office/powerpoint/2010/main" val="2478506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BA158B9-4BB2-47D2-A51F-AB91EFB28F7E}" type="slidenum">
              <a:rPr kumimoji="1" lang="ja-JP" altLang="en-US" smtClean="0"/>
              <a:t>15</a:t>
            </a:fld>
            <a:endParaRPr kumimoji="1" lang="ja-JP" altLang="en-US"/>
          </a:p>
        </p:txBody>
      </p:sp>
    </p:spTree>
    <p:extLst>
      <p:ext uri="{BB962C8B-B14F-4D97-AF65-F5344CB8AC3E}">
        <p14:creationId xmlns:p14="http://schemas.microsoft.com/office/powerpoint/2010/main" val="6319531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51562" y="4602480"/>
            <a:ext cx="7040878" cy="812800"/>
          </a:xfrm>
        </p:spPr>
        <p:txBody>
          <a:bodyPr>
            <a:noAutofit/>
          </a:bodyPr>
          <a:lstStyle>
            <a:lvl1pPr algn="ctr" defTabSz="914400" rtl="0" eaLnBrk="1" latinLnBrk="0" hangingPunct="1">
              <a:spcBef>
                <a:spcPct val="0"/>
              </a:spcBef>
              <a:buNone/>
              <a:defRPr lang="en-PH" sz="6000" b="1" kern="1200" dirty="0">
                <a:ln w="25400">
                  <a:solidFill>
                    <a:schemeClr val="bg1"/>
                  </a:solidFill>
                </a:ln>
                <a:solidFill>
                  <a:schemeClr val="tx1"/>
                </a:solidFill>
                <a:effectLst>
                  <a:outerShdw blurRad="38100" dist="38100" dir="2700000" algn="tl">
                    <a:srgbClr val="000000">
                      <a:alpha val="43137"/>
                    </a:srgbClr>
                  </a:outerShdw>
                </a:effectLst>
                <a:latin typeface="Tw Cen MT Condensed Extra Bold" pitchFamily="34" charset="0"/>
                <a:ea typeface="+mj-ea"/>
                <a:cs typeface="Arial" pitchFamily="34" charset="0"/>
              </a:defRPr>
            </a:lvl1pPr>
          </a:lstStyle>
          <a:p>
            <a:r>
              <a:rPr lang="en-US" dirty="0"/>
              <a:t>Click to edit title</a:t>
            </a:r>
            <a:endParaRPr lang="en-PH" dirty="0"/>
          </a:p>
        </p:txBody>
      </p:sp>
      <p:sp>
        <p:nvSpPr>
          <p:cNvPr id="3" name="Subtitle 2"/>
          <p:cNvSpPr>
            <a:spLocks noGrp="1"/>
          </p:cNvSpPr>
          <p:nvPr>
            <p:ph type="subTitle" idx="1"/>
          </p:nvPr>
        </p:nvSpPr>
        <p:spPr>
          <a:xfrm>
            <a:off x="1066800" y="5516880"/>
            <a:ext cx="7010400" cy="756921"/>
          </a:xfrm>
        </p:spPr>
        <p:txBody>
          <a:bodyPr>
            <a:noAutofit/>
          </a:bodyPr>
          <a:lstStyle>
            <a:lvl1pPr marL="0" indent="0" algn="ctr">
              <a:buNone/>
              <a:defRPr sz="2000" i="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PH" dirty="0"/>
          </a:p>
        </p:txBody>
      </p:sp>
      <p:sp>
        <p:nvSpPr>
          <p:cNvPr id="4" name="Date Placeholder 3"/>
          <p:cNvSpPr>
            <a:spLocks noGrp="1"/>
          </p:cNvSpPr>
          <p:nvPr>
            <p:ph type="dt" sz="half" idx="10"/>
          </p:nvPr>
        </p:nvSpPr>
        <p:spPr/>
        <p:txBody>
          <a:bodyPr/>
          <a:lstStyle>
            <a:lvl1pPr>
              <a:defRPr>
                <a:solidFill>
                  <a:schemeClr val="bg1"/>
                </a:solidFill>
              </a:defRPr>
            </a:lvl1pPr>
          </a:lstStyle>
          <a:p>
            <a:fld id="{8EBAC125-6E94-4F62-B574-8081DDB48ACC}" type="datetimeFigureOut">
              <a:rPr lang="en-PH" smtClean="0"/>
              <a:pPr/>
              <a:t>23/09/2020</a:t>
            </a:fld>
            <a:endParaRPr lang="en-PH"/>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PH"/>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485AF905-87A3-47F5-A7DA-2607F4C9EBCC}" type="slidenum">
              <a:rPr lang="en-PH" smtClean="0"/>
              <a:pPr/>
              <a:t>‹#›</a:t>
            </a:fld>
            <a:endParaRPr lang="en-PH"/>
          </a:p>
        </p:txBody>
      </p:sp>
    </p:spTree>
    <p:extLst>
      <p:ext uri="{BB962C8B-B14F-4D97-AF65-F5344CB8AC3E}">
        <p14:creationId xmlns:p14="http://schemas.microsoft.com/office/powerpoint/2010/main" val="2473610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 style</a:t>
            </a:r>
            <a:endParaRPr lang="en-PH"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10"/>
          </p:nvPr>
        </p:nvSpPr>
        <p:spPr/>
        <p:txBody>
          <a:bodyPr/>
          <a:lstStyle/>
          <a:p>
            <a:fld id="{8EBAC125-6E94-4F62-B574-8081DDB48ACC}" type="datetimeFigureOut">
              <a:rPr lang="en-PH" smtClean="0"/>
              <a:t>23/09/2020</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485AF905-87A3-47F5-A7DA-2607F4C9EBCC}" type="slidenum">
              <a:rPr lang="en-PH" smtClean="0"/>
              <a:t>‹#›</a:t>
            </a:fld>
            <a:endParaRPr lang="en-PH"/>
          </a:p>
        </p:txBody>
      </p:sp>
    </p:spTree>
    <p:extLst>
      <p:ext uri="{BB962C8B-B14F-4D97-AF65-F5344CB8AC3E}">
        <p14:creationId xmlns:p14="http://schemas.microsoft.com/office/powerpoint/2010/main" val="40015090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193800"/>
            <a:ext cx="2057400" cy="5080000"/>
          </a:xfrm>
        </p:spPr>
        <p:txBody>
          <a:bodyPr vert="eaVert"/>
          <a:lstStyle>
            <a:lvl1pPr>
              <a:defRPr lang="en-PH" sz="3600" b="0" kern="1200" dirty="0">
                <a:solidFill>
                  <a:schemeClr val="tx1"/>
                </a:solidFill>
                <a:effectLst/>
                <a:latin typeface="Tw Cen MT Condensed Extra Bold" pitchFamily="34" charset="0"/>
                <a:ea typeface="+mj-ea"/>
                <a:cs typeface="Arial" pitchFamily="34" charset="0"/>
              </a:defRPr>
            </a:lvl1pPr>
          </a:lstStyle>
          <a:p>
            <a:r>
              <a:rPr lang="en-US" dirty="0"/>
              <a:t>Click to edit Master title style</a:t>
            </a:r>
            <a:endParaRPr lang="en-PH" dirty="0"/>
          </a:p>
        </p:txBody>
      </p:sp>
      <p:sp>
        <p:nvSpPr>
          <p:cNvPr id="3" name="Vertical Text Placeholder 2"/>
          <p:cNvSpPr>
            <a:spLocks noGrp="1"/>
          </p:cNvSpPr>
          <p:nvPr>
            <p:ph type="body" orient="vert" idx="1"/>
          </p:nvPr>
        </p:nvSpPr>
        <p:spPr>
          <a:xfrm>
            <a:off x="457200" y="1193800"/>
            <a:ext cx="6019800" cy="5080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10"/>
          </p:nvPr>
        </p:nvSpPr>
        <p:spPr/>
        <p:txBody>
          <a:bodyPr/>
          <a:lstStyle/>
          <a:p>
            <a:fld id="{8EBAC125-6E94-4F62-B574-8081DDB48ACC}" type="datetimeFigureOut">
              <a:rPr lang="en-PH" smtClean="0"/>
              <a:t>23/09/2020</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485AF905-87A3-47F5-A7DA-2607F4C9EBCC}" type="slidenum">
              <a:rPr lang="en-PH" smtClean="0"/>
              <a:t>‹#›</a:t>
            </a:fld>
            <a:endParaRPr lang="en-PH"/>
          </a:p>
        </p:txBody>
      </p:sp>
    </p:spTree>
    <p:extLst>
      <p:ext uri="{BB962C8B-B14F-4D97-AF65-F5344CB8AC3E}">
        <p14:creationId xmlns:p14="http://schemas.microsoft.com/office/powerpoint/2010/main" val="2956635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29600" cy="889000"/>
          </a:xfrm>
        </p:spPr>
        <p:txBody>
          <a:bodyPr/>
          <a:lstStyle/>
          <a:p>
            <a:r>
              <a:rPr lang="en-US" dirty="0"/>
              <a:t>Click to edit title style</a:t>
            </a:r>
            <a:endParaRPr lang="en-PH"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10"/>
          </p:nvPr>
        </p:nvSpPr>
        <p:spPr/>
        <p:txBody>
          <a:bodyPr/>
          <a:lstStyle/>
          <a:p>
            <a:fld id="{8EBAC125-6E94-4F62-B574-8081DDB48ACC}" type="datetimeFigureOut">
              <a:rPr lang="en-PH" smtClean="0"/>
              <a:t>23/09/2020</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485AF905-87A3-47F5-A7DA-2607F4C9EBCC}" type="slidenum">
              <a:rPr lang="en-PH" smtClean="0"/>
              <a:t>‹#›</a:t>
            </a:fld>
            <a:endParaRPr lang="en-PH"/>
          </a:p>
        </p:txBody>
      </p:sp>
    </p:spTree>
    <p:extLst>
      <p:ext uri="{BB962C8B-B14F-4D97-AF65-F5344CB8AC3E}">
        <p14:creationId xmlns:p14="http://schemas.microsoft.com/office/powerpoint/2010/main" val="17945153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4406901"/>
            <a:ext cx="6665913" cy="1562099"/>
          </a:xfrm>
        </p:spPr>
        <p:txBody>
          <a:bodyPr anchor="t"/>
          <a:lstStyle>
            <a:lvl1pPr algn="r" defTabSz="914400" rtl="0" eaLnBrk="1" latinLnBrk="0" hangingPunct="1">
              <a:spcBef>
                <a:spcPct val="0"/>
              </a:spcBef>
              <a:buNone/>
              <a:defRPr lang="en-PH" sz="3200" b="1" kern="1200" dirty="0">
                <a:solidFill>
                  <a:schemeClr val="tx1"/>
                </a:solidFill>
                <a:effectLst/>
                <a:latin typeface="Tw Cen MT" pitchFamily="34" charset="0"/>
                <a:ea typeface="+mj-ea"/>
                <a:cs typeface="Arial" pitchFamily="34" charset="0"/>
              </a:defRPr>
            </a:lvl1pPr>
          </a:lstStyle>
          <a:p>
            <a:r>
              <a:rPr lang="en-US" dirty="0"/>
              <a:t>CLICK TO EDIT TITLE STYLE</a:t>
            </a:r>
            <a:endParaRPr lang="en-PH" dirty="0"/>
          </a:p>
        </p:txBody>
      </p:sp>
      <p:sp>
        <p:nvSpPr>
          <p:cNvPr id="3" name="Text Placeholder 2"/>
          <p:cNvSpPr>
            <a:spLocks noGrp="1"/>
          </p:cNvSpPr>
          <p:nvPr>
            <p:ph type="body" idx="1"/>
          </p:nvPr>
        </p:nvSpPr>
        <p:spPr>
          <a:xfrm>
            <a:off x="1828800" y="2906713"/>
            <a:ext cx="6665913" cy="1500187"/>
          </a:xfrm>
        </p:spPr>
        <p:txBody>
          <a:bodyPr anchor="b"/>
          <a:lstStyle>
            <a:lvl1pPr marL="0" indent="0" algn="r">
              <a:buNone/>
              <a:defRPr sz="2000" i="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8EBAC125-6E94-4F62-B574-8081DDB48ACC}" type="datetimeFigureOut">
              <a:rPr lang="en-PH" smtClean="0"/>
              <a:t>23/09/2020</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485AF905-87A3-47F5-A7DA-2607F4C9EBCC}" type="slidenum">
              <a:rPr lang="en-PH" smtClean="0"/>
              <a:t>‹#›</a:t>
            </a:fld>
            <a:endParaRPr lang="en-PH"/>
          </a:p>
        </p:txBody>
      </p:sp>
    </p:spTree>
    <p:extLst>
      <p:ext uri="{BB962C8B-B14F-4D97-AF65-F5344CB8AC3E}">
        <p14:creationId xmlns:p14="http://schemas.microsoft.com/office/powerpoint/2010/main" val="4270778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 style</a:t>
            </a:r>
            <a:endParaRPr lang="en-PH" dirty="0"/>
          </a:p>
        </p:txBody>
      </p:sp>
      <p:sp>
        <p:nvSpPr>
          <p:cNvPr id="3" name="Content Placeholder 2"/>
          <p:cNvSpPr>
            <a:spLocks noGrp="1"/>
          </p:cNvSpPr>
          <p:nvPr>
            <p:ph sz="half" idx="1"/>
          </p:nvPr>
        </p:nvSpPr>
        <p:spPr>
          <a:xfrm>
            <a:off x="457200" y="1397001"/>
            <a:ext cx="4038600" cy="487679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p:cNvSpPr>
            <a:spLocks noGrp="1"/>
          </p:cNvSpPr>
          <p:nvPr>
            <p:ph sz="half" idx="2"/>
          </p:nvPr>
        </p:nvSpPr>
        <p:spPr>
          <a:xfrm>
            <a:off x="4648200" y="1397001"/>
            <a:ext cx="4038600" cy="487679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p:cNvSpPr>
            <a:spLocks noGrp="1"/>
          </p:cNvSpPr>
          <p:nvPr>
            <p:ph type="dt" sz="half" idx="10"/>
          </p:nvPr>
        </p:nvSpPr>
        <p:spPr/>
        <p:txBody>
          <a:bodyPr/>
          <a:lstStyle/>
          <a:p>
            <a:fld id="{8EBAC125-6E94-4F62-B574-8081DDB48ACC}" type="datetimeFigureOut">
              <a:rPr lang="en-PH" smtClean="0"/>
              <a:t>23/09/2020</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485AF905-87A3-47F5-A7DA-2607F4C9EBCC}" type="slidenum">
              <a:rPr lang="en-PH" smtClean="0"/>
              <a:t>‹#›</a:t>
            </a:fld>
            <a:endParaRPr lang="en-PH"/>
          </a:p>
        </p:txBody>
      </p:sp>
    </p:spTree>
    <p:extLst>
      <p:ext uri="{BB962C8B-B14F-4D97-AF65-F5344CB8AC3E}">
        <p14:creationId xmlns:p14="http://schemas.microsoft.com/office/powerpoint/2010/main" val="1769670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016"/>
            <a:ext cx="8229600" cy="890016"/>
          </a:xfrm>
        </p:spPr>
        <p:txBody>
          <a:bodyPr/>
          <a:lstStyle>
            <a:lvl1pPr>
              <a:defRPr/>
            </a:lvl1pPr>
          </a:lstStyle>
          <a:p>
            <a:r>
              <a:rPr lang="en-US" dirty="0"/>
              <a:t>Click to edit title style</a:t>
            </a:r>
            <a:endParaRPr lang="en-PH" dirty="0"/>
          </a:p>
        </p:txBody>
      </p:sp>
      <p:sp>
        <p:nvSpPr>
          <p:cNvPr id="3" name="Text Placeholder 2"/>
          <p:cNvSpPr>
            <a:spLocks noGrp="1"/>
          </p:cNvSpPr>
          <p:nvPr>
            <p:ph type="body" idx="1"/>
          </p:nvPr>
        </p:nvSpPr>
        <p:spPr>
          <a:xfrm>
            <a:off x="457200" y="1295400"/>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006600"/>
            <a:ext cx="4040188" cy="4064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p:cNvSpPr>
            <a:spLocks noGrp="1"/>
          </p:cNvSpPr>
          <p:nvPr>
            <p:ph type="body" sz="quarter" idx="3"/>
          </p:nvPr>
        </p:nvSpPr>
        <p:spPr>
          <a:xfrm>
            <a:off x="4645027" y="1295400"/>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006600"/>
            <a:ext cx="4041775" cy="4064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p:cNvSpPr>
            <a:spLocks noGrp="1"/>
          </p:cNvSpPr>
          <p:nvPr>
            <p:ph type="dt" sz="half" idx="10"/>
          </p:nvPr>
        </p:nvSpPr>
        <p:spPr/>
        <p:txBody>
          <a:bodyPr/>
          <a:lstStyle/>
          <a:p>
            <a:fld id="{8EBAC125-6E94-4F62-B574-8081DDB48ACC}" type="datetimeFigureOut">
              <a:rPr lang="en-PH" smtClean="0"/>
              <a:t>23/09/2020</a:t>
            </a:fld>
            <a:endParaRPr lang="en-PH"/>
          </a:p>
        </p:txBody>
      </p:sp>
      <p:sp>
        <p:nvSpPr>
          <p:cNvPr id="8" name="Footer Placeholder 7"/>
          <p:cNvSpPr>
            <a:spLocks noGrp="1"/>
          </p:cNvSpPr>
          <p:nvPr>
            <p:ph type="ftr" sz="quarter" idx="11"/>
          </p:nvPr>
        </p:nvSpPr>
        <p:spPr/>
        <p:txBody>
          <a:bodyPr/>
          <a:lstStyle/>
          <a:p>
            <a:endParaRPr lang="en-PH"/>
          </a:p>
        </p:txBody>
      </p:sp>
      <p:sp>
        <p:nvSpPr>
          <p:cNvPr id="9" name="Slide Number Placeholder 8"/>
          <p:cNvSpPr>
            <a:spLocks noGrp="1"/>
          </p:cNvSpPr>
          <p:nvPr>
            <p:ph type="sldNum" sz="quarter" idx="12"/>
          </p:nvPr>
        </p:nvSpPr>
        <p:spPr/>
        <p:txBody>
          <a:bodyPr/>
          <a:lstStyle/>
          <a:p>
            <a:fld id="{485AF905-87A3-47F5-A7DA-2607F4C9EBCC}" type="slidenum">
              <a:rPr lang="en-PH" smtClean="0"/>
              <a:t>‹#›</a:t>
            </a:fld>
            <a:endParaRPr lang="en-PH"/>
          </a:p>
        </p:txBody>
      </p:sp>
    </p:spTree>
    <p:extLst>
      <p:ext uri="{BB962C8B-B14F-4D97-AF65-F5344CB8AC3E}">
        <p14:creationId xmlns:p14="http://schemas.microsoft.com/office/powerpoint/2010/main" val="3285631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 style</a:t>
            </a:r>
            <a:endParaRPr lang="en-PH" dirty="0"/>
          </a:p>
        </p:txBody>
      </p:sp>
      <p:sp>
        <p:nvSpPr>
          <p:cNvPr id="3" name="Date Placeholder 2"/>
          <p:cNvSpPr>
            <a:spLocks noGrp="1"/>
          </p:cNvSpPr>
          <p:nvPr>
            <p:ph type="dt" sz="half" idx="10"/>
          </p:nvPr>
        </p:nvSpPr>
        <p:spPr/>
        <p:txBody>
          <a:bodyPr/>
          <a:lstStyle/>
          <a:p>
            <a:fld id="{8EBAC125-6E94-4F62-B574-8081DDB48ACC}" type="datetimeFigureOut">
              <a:rPr lang="en-PH" smtClean="0"/>
              <a:t>23/09/2020</a:t>
            </a:fld>
            <a:endParaRPr lang="en-PH"/>
          </a:p>
        </p:txBody>
      </p:sp>
      <p:sp>
        <p:nvSpPr>
          <p:cNvPr id="4" name="Footer Placeholder 3"/>
          <p:cNvSpPr>
            <a:spLocks noGrp="1"/>
          </p:cNvSpPr>
          <p:nvPr>
            <p:ph type="ftr" sz="quarter" idx="11"/>
          </p:nvPr>
        </p:nvSpPr>
        <p:spPr/>
        <p:txBody>
          <a:bodyPr/>
          <a:lstStyle/>
          <a:p>
            <a:endParaRPr lang="en-PH"/>
          </a:p>
        </p:txBody>
      </p:sp>
      <p:sp>
        <p:nvSpPr>
          <p:cNvPr id="5" name="Slide Number Placeholder 4"/>
          <p:cNvSpPr>
            <a:spLocks noGrp="1"/>
          </p:cNvSpPr>
          <p:nvPr>
            <p:ph type="sldNum" sz="quarter" idx="12"/>
          </p:nvPr>
        </p:nvSpPr>
        <p:spPr/>
        <p:txBody>
          <a:bodyPr/>
          <a:lstStyle/>
          <a:p>
            <a:fld id="{485AF905-87A3-47F5-A7DA-2607F4C9EBCC}" type="slidenum">
              <a:rPr lang="en-PH" smtClean="0"/>
              <a:t>‹#›</a:t>
            </a:fld>
            <a:endParaRPr lang="en-PH"/>
          </a:p>
        </p:txBody>
      </p:sp>
    </p:spTree>
    <p:extLst>
      <p:ext uri="{BB962C8B-B14F-4D97-AF65-F5344CB8AC3E}">
        <p14:creationId xmlns:p14="http://schemas.microsoft.com/office/powerpoint/2010/main" val="2999540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BAC125-6E94-4F62-B574-8081DDB48ACC}" type="datetimeFigureOut">
              <a:rPr lang="en-PH" smtClean="0"/>
              <a:t>23/09/2020</a:t>
            </a:fld>
            <a:endParaRPr lang="en-PH"/>
          </a:p>
        </p:txBody>
      </p:sp>
      <p:sp>
        <p:nvSpPr>
          <p:cNvPr id="3" name="Footer Placeholder 2"/>
          <p:cNvSpPr>
            <a:spLocks noGrp="1"/>
          </p:cNvSpPr>
          <p:nvPr>
            <p:ph type="ftr" sz="quarter" idx="11"/>
          </p:nvPr>
        </p:nvSpPr>
        <p:spPr/>
        <p:txBody>
          <a:bodyPr/>
          <a:lstStyle/>
          <a:p>
            <a:endParaRPr lang="en-PH"/>
          </a:p>
        </p:txBody>
      </p:sp>
      <p:sp>
        <p:nvSpPr>
          <p:cNvPr id="4" name="Slide Number Placeholder 3"/>
          <p:cNvSpPr>
            <a:spLocks noGrp="1"/>
          </p:cNvSpPr>
          <p:nvPr>
            <p:ph type="sldNum" sz="quarter" idx="12"/>
          </p:nvPr>
        </p:nvSpPr>
        <p:spPr/>
        <p:txBody>
          <a:bodyPr/>
          <a:lstStyle/>
          <a:p>
            <a:fld id="{485AF905-87A3-47F5-A7DA-2607F4C9EBCC}" type="slidenum">
              <a:rPr lang="en-PH" smtClean="0"/>
              <a:t>‹#›</a:t>
            </a:fld>
            <a:endParaRPr lang="en-PH"/>
          </a:p>
        </p:txBody>
      </p:sp>
    </p:spTree>
    <p:extLst>
      <p:ext uri="{BB962C8B-B14F-4D97-AF65-F5344CB8AC3E}">
        <p14:creationId xmlns:p14="http://schemas.microsoft.com/office/powerpoint/2010/main" val="3780190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1295400"/>
            <a:ext cx="3008313" cy="1162051"/>
          </a:xfrm>
        </p:spPr>
        <p:txBody>
          <a:bodyPr anchor="b"/>
          <a:lstStyle>
            <a:lvl1pPr algn="l">
              <a:defRPr sz="2000" b="0">
                <a:solidFill>
                  <a:schemeClr val="tx1"/>
                </a:solidFill>
                <a:effectLst/>
              </a:defRPr>
            </a:lvl1pPr>
          </a:lstStyle>
          <a:p>
            <a:r>
              <a:rPr lang="en-US" dirty="0"/>
              <a:t>Click to edit Master title style</a:t>
            </a:r>
            <a:endParaRPr lang="en-PH" dirty="0"/>
          </a:p>
        </p:txBody>
      </p:sp>
      <p:sp>
        <p:nvSpPr>
          <p:cNvPr id="3" name="Content Placeholder 2"/>
          <p:cNvSpPr>
            <a:spLocks noGrp="1"/>
          </p:cNvSpPr>
          <p:nvPr>
            <p:ph idx="1"/>
          </p:nvPr>
        </p:nvSpPr>
        <p:spPr>
          <a:xfrm>
            <a:off x="3575050" y="1295401"/>
            <a:ext cx="5111750" cy="483076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H" dirty="0"/>
          </a:p>
        </p:txBody>
      </p:sp>
      <p:sp>
        <p:nvSpPr>
          <p:cNvPr id="4" name="Text Placeholder 3"/>
          <p:cNvSpPr>
            <a:spLocks noGrp="1"/>
          </p:cNvSpPr>
          <p:nvPr>
            <p:ph type="body" sz="half" idx="2"/>
          </p:nvPr>
        </p:nvSpPr>
        <p:spPr>
          <a:xfrm>
            <a:off x="457202" y="2514601"/>
            <a:ext cx="3008313" cy="361156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BAC125-6E94-4F62-B574-8081DDB48ACC}" type="datetimeFigureOut">
              <a:rPr lang="en-PH" smtClean="0"/>
              <a:t>23/09/2020</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485AF905-87A3-47F5-A7DA-2607F4C9EBCC}" type="slidenum">
              <a:rPr lang="en-PH" smtClean="0"/>
              <a:t>‹#›</a:t>
            </a:fld>
            <a:endParaRPr lang="en-PH"/>
          </a:p>
        </p:txBody>
      </p:sp>
    </p:spTree>
    <p:extLst>
      <p:ext uri="{BB962C8B-B14F-4D97-AF65-F5344CB8AC3E}">
        <p14:creationId xmlns:p14="http://schemas.microsoft.com/office/powerpoint/2010/main" val="311334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4744" y="4894263"/>
            <a:ext cx="6894512" cy="566739"/>
          </a:xfrm>
        </p:spPr>
        <p:txBody>
          <a:bodyPr anchor="b"/>
          <a:lstStyle>
            <a:lvl1pPr algn="l">
              <a:defRPr sz="2000" b="0">
                <a:solidFill>
                  <a:schemeClr val="tx1"/>
                </a:solidFill>
                <a:effectLst/>
              </a:defRPr>
            </a:lvl1pPr>
          </a:lstStyle>
          <a:p>
            <a:r>
              <a:rPr lang="en-US" dirty="0"/>
              <a:t>Click to edit Master title style</a:t>
            </a:r>
            <a:endParaRPr lang="en-PH" dirty="0"/>
          </a:p>
        </p:txBody>
      </p:sp>
      <p:sp>
        <p:nvSpPr>
          <p:cNvPr id="3" name="Picture Placeholder 2"/>
          <p:cNvSpPr>
            <a:spLocks noGrp="1"/>
          </p:cNvSpPr>
          <p:nvPr>
            <p:ph type="pic" idx="1"/>
          </p:nvPr>
        </p:nvSpPr>
        <p:spPr>
          <a:xfrm>
            <a:off x="1124744" y="1295400"/>
            <a:ext cx="6894512" cy="3556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p:cNvSpPr>
            <a:spLocks noGrp="1"/>
          </p:cNvSpPr>
          <p:nvPr>
            <p:ph type="body" sz="half" idx="2"/>
          </p:nvPr>
        </p:nvSpPr>
        <p:spPr>
          <a:xfrm>
            <a:off x="1124744" y="5461001"/>
            <a:ext cx="6894512"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BAC125-6E94-4F62-B574-8081DDB48ACC}" type="datetimeFigureOut">
              <a:rPr lang="en-PH" smtClean="0"/>
              <a:t>23/09/2020</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485AF905-87A3-47F5-A7DA-2607F4C9EBCC}" type="slidenum">
              <a:rPr lang="en-PH" smtClean="0"/>
              <a:t>‹#›</a:t>
            </a:fld>
            <a:endParaRPr lang="en-PH"/>
          </a:p>
        </p:txBody>
      </p:sp>
    </p:spTree>
    <p:extLst>
      <p:ext uri="{BB962C8B-B14F-4D97-AF65-F5344CB8AC3E}">
        <p14:creationId xmlns:p14="http://schemas.microsoft.com/office/powerpoint/2010/main" val="3632918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889000"/>
          </a:xfrm>
          <a:prstGeom prst="rect">
            <a:avLst/>
          </a:prstGeom>
        </p:spPr>
        <p:txBody>
          <a:bodyPr vert="horz" lIns="91440" tIns="45720" rIns="91440" bIns="45720" rtlCol="0" anchor="ctr">
            <a:noAutofit/>
          </a:bodyPr>
          <a:lstStyle/>
          <a:p>
            <a:r>
              <a:rPr lang="en-US" dirty="0"/>
              <a:t>Click to edit title style</a:t>
            </a:r>
            <a:endParaRPr lang="en-PH" dirty="0"/>
          </a:p>
        </p:txBody>
      </p:sp>
      <p:sp>
        <p:nvSpPr>
          <p:cNvPr id="3" name="Text Placeholder 2"/>
          <p:cNvSpPr>
            <a:spLocks noGrp="1"/>
          </p:cNvSpPr>
          <p:nvPr>
            <p:ph type="body" idx="1"/>
          </p:nvPr>
        </p:nvSpPr>
        <p:spPr>
          <a:xfrm>
            <a:off x="457200" y="1193800"/>
            <a:ext cx="8229600" cy="508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H" dirty="0"/>
          </a:p>
        </p:txBody>
      </p:sp>
      <p:sp>
        <p:nvSpPr>
          <p:cNvPr id="4" name="Date Placeholder 3"/>
          <p:cNvSpPr>
            <a:spLocks noGrp="1"/>
          </p:cNvSpPr>
          <p:nvPr>
            <p:ph type="dt" sz="half" idx="2"/>
          </p:nvPr>
        </p:nvSpPr>
        <p:spPr>
          <a:xfrm>
            <a:off x="457200" y="6477000"/>
            <a:ext cx="2133600" cy="365125"/>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8EBAC125-6E94-4F62-B574-8081DDB48ACC}" type="datetimeFigureOut">
              <a:rPr lang="en-PH" smtClean="0"/>
              <a:pPr/>
              <a:t>23/09/2020</a:t>
            </a:fld>
            <a:endParaRPr lang="en-PH"/>
          </a:p>
        </p:txBody>
      </p:sp>
      <p:sp>
        <p:nvSpPr>
          <p:cNvPr id="5" name="Footer Placeholder 4"/>
          <p:cNvSpPr>
            <a:spLocks noGrp="1"/>
          </p:cNvSpPr>
          <p:nvPr>
            <p:ph type="ftr" sz="quarter" idx="3"/>
          </p:nvPr>
        </p:nvSpPr>
        <p:spPr>
          <a:xfrm>
            <a:off x="3124200" y="6477000"/>
            <a:ext cx="2895600" cy="365125"/>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PH"/>
          </a:p>
        </p:txBody>
      </p:sp>
      <p:sp>
        <p:nvSpPr>
          <p:cNvPr id="6" name="Slide Number Placeholder 5"/>
          <p:cNvSpPr>
            <a:spLocks noGrp="1"/>
          </p:cNvSpPr>
          <p:nvPr>
            <p:ph type="sldNum" sz="quarter" idx="4"/>
          </p:nvPr>
        </p:nvSpPr>
        <p:spPr>
          <a:xfrm>
            <a:off x="6553200" y="6477000"/>
            <a:ext cx="2133600" cy="365125"/>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485AF905-87A3-47F5-A7DA-2607F4C9EBCC}" type="slidenum">
              <a:rPr lang="en-PH" smtClean="0"/>
              <a:pPr/>
              <a:t>‹#›</a:t>
            </a:fld>
            <a:endParaRPr lang="en-PH"/>
          </a:p>
        </p:txBody>
      </p:sp>
    </p:spTree>
    <p:extLst>
      <p:ext uri="{BB962C8B-B14F-4D97-AF65-F5344CB8AC3E}">
        <p14:creationId xmlns:p14="http://schemas.microsoft.com/office/powerpoint/2010/main" val="15518481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spcBef>
          <a:spcPct val="0"/>
        </a:spcBef>
        <a:buNone/>
        <a:defRPr lang="en-PH" sz="4000" b="0" kern="1200" dirty="0">
          <a:solidFill>
            <a:schemeClr val="tx1"/>
          </a:solidFill>
          <a:effectLst/>
          <a:latin typeface="Arial" panose="020B0604020202020204" pitchFamily="34" charset="0"/>
          <a:ea typeface="+mj-ea"/>
          <a:cs typeface="Arial" panose="020B0604020202020204" pitchFamily="34" charset="0"/>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effectLst/>
          <a:latin typeface="Tw Cen MT" pitchFamily="34"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400" kern="1200">
          <a:solidFill>
            <a:schemeClr val="tx1"/>
          </a:solidFill>
          <a:effectLst/>
          <a:latin typeface="Tw Cen MT" pitchFamily="34"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2000" kern="1200">
          <a:solidFill>
            <a:schemeClr val="tx1"/>
          </a:solidFill>
          <a:effectLst/>
          <a:latin typeface="Tw Cen MT" pitchFamily="34"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800" kern="1200">
          <a:solidFill>
            <a:schemeClr val="tx1"/>
          </a:solidFill>
          <a:effectLst/>
          <a:latin typeface="Tw Cen MT" pitchFamily="34"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800" kern="1200">
          <a:solidFill>
            <a:schemeClr val="tx1"/>
          </a:solidFill>
          <a:effectLst/>
          <a:latin typeface="Tw Cen MT" pitchFamily="34"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5.png"/><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2.jpeg"/><Relationship Id="rId3" Type="http://schemas.microsoft.com/office/2007/relationships/hdphoto" Target="../media/hdphoto5.wdp"/><Relationship Id="rId7" Type="http://schemas.openxmlformats.org/officeDocument/2006/relationships/image" Target="../media/image31.jpe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0.jpeg"/><Relationship Id="rId5" Type="http://schemas.microsoft.com/office/2007/relationships/hdphoto" Target="../media/hdphoto6.wdp"/><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microsoft.com/office/2007/relationships/hdphoto" Target="../media/hdphoto7.wdp"/><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グループ化 28">
            <a:extLst>
              <a:ext uri="{FF2B5EF4-FFF2-40B4-BE49-F238E27FC236}">
                <a16:creationId xmlns:a16="http://schemas.microsoft.com/office/drawing/2014/main" id="{8BE41586-E959-49FA-A0E6-1284BAC2DCC6}"/>
              </a:ext>
            </a:extLst>
          </p:cNvPr>
          <p:cNvGrpSpPr/>
          <p:nvPr/>
        </p:nvGrpSpPr>
        <p:grpSpPr>
          <a:xfrm flipH="1" flipV="1">
            <a:off x="152400" y="1034979"/>
            <a:ext cx="8763000" cy="5594421"/>
            <a:chOff x="152400" y="831939"/>
            <a:chExt cx="8763000" cy="5594421"/>
          </a:xfrm>
        </p:grpSpPr>
        <p:sp>
          <p:nvSpPr>
            <p:cNvPr id="4" name="正方形/長方形 3">
              <a:extLst>
                <a:ext uri="{FF2B5EF4-FFF2-40B4-BE49-F238E27FC236}">
                  <a16:creationId xmlns:a16="http://schemas.microsoft.com/office/drawing/2014/main" id="{4D6F888D-CFB7-44BA-9F6A-689293A8F21E}"/>
                </a:ext>
              </a:extLst>
            </p:cNvPr>
            <p:cNvSpPr/>
            <p:nvPr/>
          </p:nvSpPr>
          <p:spPr>
            <a:xfrm>
              <a:off x="6248400" y="1752600"/>
              <a:ext cx="1752600" cy="5334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F3F5F086-55E3-45CF-95EE-C6EF53DF1F16}"/>
                </a:ext>
              </a:extLst>
            </p:cNvPr>
            <p:cNvSpPr/>
            <p:nvPr/>
          </p:nvSpPr>
          <p:spPr>
            <a:xfrm>
              <a:off x="6248400" y="2743200"/>
              <a:ext cx="1752600" cy="5334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B1AEAE5B-7355-4278-AAAA-0F530F4614DD}"/>
                </a:ext>
              </a:extLst>
            </p:cNvPr>
            <p:cNvSpPr/>
            <p:nvPr/>
          </p:nvSpPr>
          <p:spPr>
            <a:xfrm>
              <a:off x="6248400" y="3733800"/>
              <a:ext cx="1752600" cy="5334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D0612081-713C-47D5-A06B-8A697909667F}"/>
                </a:ext>
              </a:extLst>
            </p:cNvPr>
            <p:cNvSpPr/>
            <p:nvPr/>
          </p:nvSpPr>
          <p:spPr>
            <a:xfrm>
              <a:off x="6248400" y="4724400"/>
              <a:ext cx="1752600" cy="5334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9FAEF0A4-E1E9-4FFC-9264-565988914470}"/>
                </a:ext>
              </a:extLst>
            </p:cNvPr>
            <p:cNvSpPr/>
            <p:nvPr/>
          </p:nvSpPr>
          <p:spPr>
            <a:xfrm>
              <a:off x="3810000" y="1752600"/>
              <a:ext cx="1752600" cy="5334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512170F1-AA75-4CE0-8B3F-8B655252A727}"/>
                </a:ext>
              </a:extLst>
            </p:cNvPr>
            <p:cNvSpPr/>
            <p:nvPr/>
          </p:nvSpPr>
          <p:spPr>
            <a:xfrm>
              <a:off x="3810000" y="2743200"/>
              <a:ext cx="1752600" cy="5334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C7C855CD-2E46-4CBD-A2DC-97537DCCEDDC}"/>
                </a:ext>
              </a:extLst>
            </p:cNvPr>
            <p:cNvSpPr/>
            <p:nvPr/>
          </p:nvSpPr>
          <p:spPr>
            <a:xfrm>
              <a:off x="3810000" y="3733800"/>
              <a:ext cx="1752600" cy="5334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64CC7F89-D83B-4A90-A17D-2DDC4B66E582}"/>
                </a:ext>
              </a:extLst>
            </p:cNvPr>
            <p:cNvSpPr/>
            <p:nvPr/>
          </p:nvSpPr>
          <p:spPr>
            <a:xfrm>
              <a:off x="3810000" y="4724400"/>
              <a:ext cx="1752600" cy="5334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5E07F9D3-E2AF-410E-908B-8EF3FDA270F3}"/>
                </a:ext>
              </a:extLst>
            </p:cNvPr>
            <p:cNvSpPr/>
            <p:nvPr/>
          </p:nvSpPr>
          <p:spPr>
            <a:xfrm>
              <a:off x="1371600" y="1752600"/>
              <a:ext cx="1752600" cy="5334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4561AAF9-AB27-4E5E-BCD5-2696D5E83B39}"/>
                </a:ext>
              </a:extLst>
            </p:cNvPr>
            <p:cNvSpPr/>
            <p:nvPr/>
          </p:nvSpPr>
          <p:spPr>
            <a:xfrm>
              <a:off x="1371600" y="2743200"/>
              <a:ext cx="1752600" cy="5334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02C1CE0C-BC35-46FD-A969-501A9B2218E8}"/>
                </a:ext>
              </a:extLst>
            </p:cNvPr>
            <p:cNvSpPr/>
            <p:nvPr/>
          </p:nvSpPr>
          <p:spPr>
            <a:xfrm>
              <a:off x="1371600" y="3733800"/>
              <a:ext cx="1752600" cy="5334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2D8B74EA-7C6E-4155-9D76-F8717A8FB626}"/>
                </a:ext>
              </a:extLst>
            </p:cNvPr>
            <p:cNvSpPr/>
            <p:nvPr/>
          </p:nvSpPr>
          <p:spPr>
            <a:xfrm>
              <a:off x="1371600" y="4724400"/>
              <a:ext cx="1752600" cy="5334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44988DA9-4892-4378-96D9-586757A351C1}"/>
                </a:ext>
              </a:extLst>
            </p:cNvPr>
            <p:cNvSpPr txBox="1"/>
            <p:nvPr/>
          </p:nvSpPr>
          <p:spPr>
            <a:xfrm flipV="1">
              <a:off x="3834343" y="6025207"/>
              <a:ext cx="1170513" cy="369332"/>
            </a:xfrm>
            <a:prstGeom prst="rect">
              <a:avLst/>
            </a:prstGeom>
            <a:noFill/>
          </p:spPr>
          <p:txBody>
            <a:bodyPr wrap="none" rtlCol="0">
              <a:spAutoFit/>
            </a:bodyPr>
            <a:lstStyle/>
            <a:p>
              <a:r>
                <a:rPr kumimoji="1" lang="ja-JP" altLang="en-US" dirty="0"/>
                <a:t>スクリーン</a:t>
              </a:r>
            </a:p>
          </p:txBody>
        </p:sp>
        <p:sp>
          <p:nvSpPr>
            <p:cNvPr id="19" name="テキスト ボックス 18">
              <a:extLst>
                <a:ext uri="{FF2B5EF4-FFF2-40B4-BE49-F238E27FC236}">
                  <a16:creationId xmlns:a16="http://schemas.microsoft.com/office/drawing/2014/main" id="{EAB06330-8B8E-4085-A0FA-D63FCFA41046}"/>
                </a:ext>
              </a:extLst>
            </p:cNvPr>
            <p:cNvSpPr txBox="1"/>
            <p:nvPr/>
          </p:nvSpPr>
          <p:spPr>
            <a:xfrm flipV="1">
              <a:off x="6629399" y="5975866"/>
              <a:ext cx="646331" cy="369332"/>
            </a:xfrm>
            <a:prstGeom prst="rect">
              <a:avLst/>
            </a:prstGeom>
            <a:noFill/>
          </p:spPr>
          <p:txBody>
            <a:bodyPr wrap="none" rtlCol="0">
              <a:spAutoFit/>
            </a:bodyPr>
            <a:lstStyle/>
            <a:p>
              <a:r>
                <a:rPr kumimoji="1" lang="ja-JP" altLang="en-US" dirty="0"/>
                <a:t>入口</a:t>
              </a:r>
            </a:p>
          </p:txBody>
        </p:sp>
        <p:cxnSp>
          <p:nvCxnSpPr>
            <p:cNvPr id="21" name="直線コネクタ 20">
              <a:extLst>
                <a:ext uri="{FF2B5EF4-FFF2-40B4-BE49-F238E27FC236}">
                  <a16:creationId xmlns:a16="http://schemas.microsoft.com/office/drawing/2014/main" id="{B60861F1-820F-4DEA-9ECB-EFF2D7B5C52C}"/>
                </a:ext>
              </a:extLst>
            </p:cNvPr>
            <p:cNvCxnSpPr/>
            <p:nvPr/>
          </p:nvCxnSpPr>
          <p:spPr>
            <a:xfrm flipV="1">
              <a:off x="7543800" y="5664360"/>
              <a:ext cx="457200" cy="76200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904A6B69-80FC-464E-A649-2441377CEC28}"/>
                </a:ext>
              </a:extLst>
            </p:cNvPr>
            <p:cNvSpPr/>
            <p:nvPr/>
          </p:nvSpPr>
          <p:spPr>
            <a:xfrm>
              <a:off x="152400" y="990600"/>
              <a:ext cx="8763000" cy="541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CA5EB717-74E0-4FFD-91B7-CA653C00ED45}"/>
                </a:ext>
              </a:extLst>
            </p:cNvPr>
            <p:cNvSpPr txBox="1"/>
            <p:nvPr/>
          </p:nvSpPr>
          <p:spPr>
            <a:xfrm flipV="1">
              <a:off x="4308902" y="831939"/>
              <a:ext cx="415498" cy="369332"/>
            </a:xfrm>
            <a:prstGeom prst="rect">
              <a:avLst/>
            </a:prstGeom>
            <a:noFill/>
          </p:spPr>
          <p:txBody>
            <a:bodyPr wrap="none" rtlCol="0">
              <a:spAutoFit/>
            </a:bodyPr>
            <a:lstStyle/>
            <a:p>
              <a:r>
                <a:rPr kumimoji="1" lang="ja-JP" altLang="en-US" dirty="0"/>
                <a:t>窓</a:t>
              </a:r>
            </a:p>
          </p:txBody>
        </p:sp>
        <p:sp>
          <p:nvSpPr>
            <p:cNvPr id="24" name="テキスト ボックス 23">
              <a:extLst>
                <a:ext uri="{FF2B5EF4-FFF2-40B4-BE49-F238E27FC236}">
                  <a16:creationId xmlns:a16="http://schemas.microsoft.com/office/drawing/2014/main" id="{09158CBD-11F7-4456-A674-CE7E5B6E6A86}"/>
                </a:ext>
              </a:extLst>
            </p:cNvPr>
            <p:cNvSpPr txBox="1"/>
            <p:nvPr/>
          </p:nvSpPr>
          <p:spPr>
            <a:xfrm flipV="1">
              <a:off x="4829868" y="2781763"/>
              <a:ext cx="2122697" cy="1384995"/>
            </a:xfrm>
            <a:prstGeom prst="rect">
              <a:avLst/>
            </a:prstGeom>
            <a:noFill/>
          </p:spPr>
          <p:txBody>
            <a:bodyPr wrap="none" rtlCol="0">
              <a:spAutoFit/>
            </a:bodyPr>
            <a:lstStyle/>
            <a:p>
              <a:pPr algn="ctr"/>
              <a:r>
                <a:rPr kumimoji="1" lang="ja-JP" altLang="en-US" sz="2800" dirty="0"/>
                <a:t>ハードウエア</a:t>
              </a:r>
              <a:endParaRPr kumimoji="1" lang="en-US" altLang="ja-JP" sz="2800" dirty="0"/>
            </a:p>
            <a:p>
              <a:pPr algn="ctr"/>
              <a:r>
                <a:rPr kumimoji="1" lang="ja-JP" altLang="en-US" sz="2800" dirty="0"/>
                <a:t>システム</a:t>
              </a:r>
              <a:endParaRPr kumimoji="1" lang="en-US" altLang="ja-JP" sz="2800" dirty="0"/>
            </a:p>
            <a:p>
              <a:pPr algn="ctr"/>
              <a:r>
                <a:rPr kumimoji="1" lang="ja-JP" altLang="en-US" sz="2800" dirty="0"/>
                <a:t>プロジェクト</a:t>
              </a:r>
            </a:p>
          </p:txBody>
        </p:sp>
        <p:sp>
          <p:nvSpPr>
            <p:cNvPr id="25" name="テキスト ボックス 24">
              <a:extLst>
                <a:ext uri="{FF2B5EF4-FFF2-40B4-BE49-F238E27FC236}">
                  <a16:creationId xmlns:a16="http://schemas.microsoft.com/office/drawing/2014/main" id="{A96D02C1-0A25-4883-BD69-AD37BAEAAEE9}"/>
                </a:ext>
              </a:extLst>
            </p:cNvPr>
            <p:cNvSpPr txBox="1"/>
            <p:nvPr/>
          </p:nvSpPr>
          <p:spPr>
            <a:xfrm flipV="1">
              <a:off x="1078349" y="3210580"/>
              <a:ext cx="2339102" cy="523220"/>
            </a:xfrm>
            <a:prstGeom prst="rect">
              <a:avLst/>
            </a:prstGeom>
            <a:noFill/>
          </p:spPr>
          <p:txBody>
            <a:bodyPr wrap="none" rtlCol="0">
              <a:spAutoFit/>
            </a:bodyPr>
            <a:lstStyle/>
            <a:p>
              <a:pPr algn="ctr"/>
              <a:r>
                <a:rPr kumimoji="1" lang="ja-JP" altLang="en-US" sz="2800" dirty="0"/>
                <a:t>電子回路実習</a:t>
              </a:r>
            </a:p>
          </p:txBody>
        </p:sp>
        <p:sp>
          <p:nvSpPr>
            <p:cNvPr id="26" name="四角形: 角を丸くする 25">
              <a:extLst>
                <a:ext uri="{FF2B5EF4-FFF2-40B4-BE49-F238E27FC236}">
                  <a16:creationId xmlns:a16="http://schemas.microsoft.com/office/drawing/2014/main" id="{AAE51EDB-3826-4208-8AB1-CFF7E7B27829}"/>
                </a:ext>
              </a:extLst>
            </p:cNvPr>
            <p:cNvSpPr/>
            <p:nvPr/>
          </p:nvSpPr>
          <p:spPr>
            <a:xfrm>
              <a:off x="3657600" y="1411660"/>
              <a:ext cx="4572000" cy="4183206"/>
            </a:xfrm>
            <a:prstGeom prst="roundRect">
              <a:avLst>
                <a:gd name="adj" fmla="val 7881"/>
              </a:avLst>
            </a:prstGeom>
            <a:noFill/>
            <a:ln>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四角形: 角を丸くする 26">
              <a:extLst>
                <a:ext uri="{FF2B5EF4-FFF2-40B4-BE49-F238E27FC236}">
                  <a16:creationId xmlns:a16="http://schemas.microsoft.com/office/drawing/2014/main" id="{CC283228-1075-4B36-BDF4-BB61FB453FFF}"/>
                </a:ext>
              </a:extLst>
            </p:cNvPr>
            <p:cNvSpPr/>
            <p:nvPr/>
          </p:nvSpPr>
          <p:spPr>
            <a:xfrm>
              <a:off x="914400" y="1397605"/>
              <a:ext cx="2514600" cy="4183206"/>
            </a:xfrm>
            <a:prstGeom prst="roundRect">
              <a:avLst>
                <a:gd name="adj" fmla="val 10733"/>
              </a:avLst>
            </a:prstGeom>
            <a:noFill/>
            <a:ln>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2974954A-FC38-4B88-8E0F-3E8C3880C3CB}"/>
                </a:ext>
              </a:extLst>
            </p:cNvPr>
            <p:cNvSpPr/>
            <p:nvPr/>
          </p:nvSpPr>
          <p:spPr>
            <a:xfrm flipV="1">
              <a:off x="4057705" y="5649562"/>
              <a:ext cx="917893" cy="38770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教卓</a:t>
              </a:r>
            </a:p>
          </p:txBody>
        </p:sp>
      </p:grpSp>
      <p:sp>
        <p:nvSpPr>
          <p:cNvPr id="28" name="テキスト ボックス 27">
            <a:extLst>
              <a:ext uri="{FF2B5EF4-FFF2-40B4-BE49-F238E27FC236}">
                <a16:creationId xmlns:a16="http://schemas.microsoft.com/office/drawing/2014/main" id="{6E9AEC50-1AEB-4FCF-9C17-291522B55E34}"/>
              </a:ext>
            </a:extLst>
          </p:cNvPr>
          <p:cNvSpPr txBox="1"/>
          <p:nvPr/>
        </p:nvSpPr>
        <p:spPr>
          <a:xfrm>
            <a:off x="838200" y="119854"/>
            <a:ext cx="3775393" cy="707886"/>
          </a:xfrm>
          <a:prstGeom prst="rect">
            <a:avLst/>
          </a:prstGeom>
          <a:noFill/>
        </p:spPr>
        <p:txBody>
          <a:bodyPr wrap="none" rtlCol="0">
            <a:spAutoFit/>
          </a:bodyPr>
          <a:lstStyle/>
          <a:p>
            <a:r>
              <a:rPr kumimoji="1" lang="ja-JP" altLang="en-US" sz="4000" dirty="0"/>
              <a:t>今日の座席配置</a:t>
            </a:r>
          </a:p>
        </p:txBody>
      </p:sp>
    </p:spTree>
    <p:extLst>
      <p:ext uri="{BB962C8B-B14F-4D97-AF65-F5344CB8AC3E}">
        <p14:creationId xmlns:p14="http://schemas.microsoft.com/office/powerpoint/2010/main" val="3354336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1562" y="3962400"/>
            <a:ext cx="7040878" cy="1828800"/>
          </a:xfrm>
        </p:spPr>
        <p:txBody>
          <a:bodyPr/>
          <a:lstStyle/>
          <a:p>
            <a:r>
              <a:rPr lang="en-US" altLang="ja-JP" sz="4000" dirty="0"/>
              <a:t>HSP</a:t>
            </a:r>
            <a:r>
              <a:rPr lang="ja-JP" altLang="en-US" sz="4000" dirty="0"/>
              <a:t>をはじめよう</a:t>
            </a:r>
            <a:endParaRPr lang="en-PH" sz="4000" dirty="0"/>
          </a:p>
        </p:txBody>
      </p:sp>
    </p:spTree>
    <p:extLst>
      <p:ext uri="{BB962C8B-B14F-4D97-AF65-F5344CB8AC3E}">
        <p14:creationId xmlns:p14="http://schemas.microsoft.com/office/powerpoint/2010/main" val="3409512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p:cNvSpPr/>
          <p:nvPr/>
        </p:nvSpPr>
        <p:spPr>
          <a:xfrm>
            <a:off x="4800600" y="3834558"/>
            <a:ext cx="3992485" cy="2718642"/>
          </a:xfrm>
          <a:prstGeom prst="rect">
            <a:avLst/>
          </a:prstGeom>
          <a:solidFill>
            <a:schemeClr val="bg1"/>
          </a:solidFill>
          <a:ln>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800600" y="1143000"/>
            <a:ext cx="3992485" cy="2653459"/>
          </a:xfrm>
          <a:prstGeom prst="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dirty="0"/>
              <a:t>前準備　アプリのインストール</a:t>
            </a:r>
          </a:p>
        </p:txBody>
      </p:sp>
      <p:pic>
        <p:nvPicPr>
          <p:cNvPr id="4" name="図 3"/>
          <p:cNvPicPr>
            <a:picLocks noChangeAspect="1"/>
          </p:cNvPicPr>
          <p:nvPr/>
        </p:nvPicPr>
        <p:blipFill rotWithShape="1">
          <a:blip r:embed="rId2"/>
          <a:srcRect b="5680"/>
          <a:stretch/>
        </p:blipFill>
        <p:spPr>
          <a:xfrm>
            <a:off x="4962525" y="2498304"/>
            <a:ext cx="2428875" cy="1265271"/>
          </a:xfrm>
          <a:prstGeom prst="rect">
            <a:avLst/>
          </a:prstGeom>
        </p:spPr>
      </p:pic>
      <p:pic>
        <p:nvPicPr>
          <p:cNvPr id="5" name="図 4"/>
          <p:cNvPicPr>
            <a:picLocks noChangeAspect="1"/>
          </p:cNvPicPr>
          <p:nvPr/>
        </p:nvPicPr>
        <p:blipFill>
          <a:blip r:embed="rId3"/>
          <a:stretch>
            <a:fillRect/>
          </a:stretch>
        </p:blipFill>
        <p:spPr>
          <a:xfrm>
            <a:off x="4962525" y="1302770"/>
            <a:ext cx="3152775" cy="1251663"/>
          </a:xfrm>
          <a:prstGeom prst="rect">
            <a:avLst/>
          </a:prstGeom>
        </p:spPr>
      </p:pic>
      <p:pic>
        <p:nvPicPr>
          <p:cNvPr id="7" name="図 6"/>
          <p:cNvPicPr>
            <a:picLocks noChangeAspect="1"/>
          </p:cNvPicPr>
          <p:nvPr/>
        </p:nvPicPr>
        <p:blipFill>
          <a:blip r:embed="rId4"/>
          <a:stretch>
            <a:fillRect/>
          </a:stretch>
        </p:blipFill>
        <p:spPr>
          <a:xfrm>
            <a:off x="4953001" y="3898094"/>
            <a:ext cx="3657600" cy="1464353"/>
          </a:xfrm>
          <a:prstGeom prst="rect">
            <a:avLst/>
          </a:prstGeom>
        </p:spPr>
      </p:pic>
      <p:pic>
        <p:nvPicPr>
          <p:cNvPr id="3074" name="Picture 2" descr="ファイル:Android robot 2014.svg - Wikipedi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10353" y="1104901"/>
            <a:ext cx="844657" cy="9906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ファイル:Android robot 2014.svg - Wikipedi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00829" y="4174704"/>
            <a:ext cx="844657" cy="9906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pple（日本）"/>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41306" t="31482" r="40694" b="29153"/>
          <a:stretch/>
        </p:blipFill>
        <p:spPr bwMode="auto">
          <a:xfrm>
            <a:off x="8167658" y="2469729"/>
            <a:ext cx="730045" cy="838200"/>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p:cNvSpPr txBox="1"/>
          <p:nvPr/>
        </p:nvSpPr>
        <p:spPr>
          <a:xfrm>
            <a:off x="4819650" y="1152527"/>
            <a:ext cx="646331" cy="369332"/>
          </a:xfrm>
          <a:prstGeom prst="rect">
            <a:avLst/>
          </a:prstGeom>
          <a:solidFill>
            <a:srgbClr val="0000FF"/>
          </a:solidFill>
          <a:ln>
            <a:solidFill>
              <a:srgbClr val="0000FF"/>
            </a:solidFill>
          </a:ln>
        </p:spPr>
        <p:txBody>
          <a:bodyPr wrap="none" rtlCol="0">
            <a:spAutoFit/>
          </a:bodyPr>
          <a:lstStyle/>
          <a:p>
            <a:r>
              <a:rPr kumimoji="1" lang="ja-JP" altLang="en-US" dirty="0">
                <a:solidFill>
                  <a:schemeClr val="bg1"/>
                </a:solidFill>
              </a:rPr>
              <a:t>推奨</a:t>
            </a:r>
          </a:p>
        </p:txBody>
      </p:sp>
      <p:sp>
        <p:nvSpPr>
          <p:cNvPr id="17" name="コンテンツ プレースホルダー 16"/>
          <p:cNvSpPr>
            <a:spLocks noGrp="1"/>
          </p:cNvSpPr>
          <p:nvPr>
            <p:ph idx="1"/>
          </p:nvPr>
        </p:nvSpPr>
        <p:spPr>
          <a:xfrm>
            <a:off x="228600" y="1193800"/>
            <a:ext cx="4467382" cy="5080000"/>
          </a:xfrm>
        </p:spPr>
        <p:txBody>
          <a:bodyPr>
            <a:normAutofit/>
          </a:bodyPr>
          <a:lstStyle/>
          <a:p>
            <a:r>
              <a:rPr kumimoji="1" lang="ja-JP" altLang="en-US" sz="2400" dirty="0"/>
              <a:t>手持ちのスマートフォンに</a:t>
            </a:r>
            <a:r>
              <a:rPr kumimoji="1" lang="en-US" altLang="ja-JP" sz="2400" dirty="0"/>
              <a:t>BLE</a:t>
            </a:r>
            <a:r>
              <a:rPr kumimoji="1" lang="ja-JP" altLang="en-US" sz="2400" dirty="0"/>
              <a:t>通信できるアプリをダウンロード・インストールしてください</a:t>
            </a:r>
            <a:endParaRPr kumimoji="1" lang="en-US" altLang="ja-JP" sz="2400" dirty="0"/>
          </a:p>
          <a:p>
            <a:pPr lvl="1"/>
            <a:r>
              <a:rPr kumimoji="1" lang="ja-JP" altLang="en-US" sz="2000" dirty="0"/>
              <a:t>推奨アプリ：</a:t>
            </a:r>
            <a:r>
              <a:rPr kumimoji="1" lang="en-US" altLang="ja-JP" sz="2000" dirty="0"/>
              <a:t>”</a:t>
            </a:r>
            <a:r>
              <a:rPr kumimoji="1" lang="en-US" altLang="ja-JP" sz="2000" dirty="0" err="1"/>
              <a:t>nRF</a:t>
            </a:r>
            <a:r>
              <a:rPr kumimoji="1" lang="en-US" altLang="ja-JP" sz="2000" dirty="0"/>
              <a:t> Connect”</a:t>
            </a:r>
          </a:p>
          <a:p>
            <a:r>
              <a:rPr kumimoji="1" lang="ja-JP" altLang="en-US" sz="2400" dirty="0"/>
              <a:t>ノート</a:t>
            </a:r>
            <a:r>
              <a:rPr kumimoji="1" lang="en-US" altLang="ja-JP" sz="2400" dirty="0"/>
              <a:t>PC</a:t>
            </a:r>
            <a:r>
              <a:rPr kumimoji="1" lang="ja-JP" altLang="en-US" sz="2400" dirty="0"/>
              <a:t>の</a:t>
            </a:r>
            <a:r>
              <a:rPr kumimoji="1" lang="en-US" altLang="ja-JP" sz="2400" dirty="0"/>
              <a:t>BLE</a:t>
            </a:r>
            <a:r>
              <a:rPr kumimoji="1" lang="ja-JP" altLang="en-US" sz="2400" dirty="0"/>
              <a:t>通信機能を使っても良いです</a:t>
            </a:r>
            <a:endParaRPr kumimoji="1" lang="en-US" altLang="ja-JP" sz="2400" dirty="0"/>
          </a:p>
          <a:p>
            <a:r>
              <a:rPr kumimoji="1" lang="ja-JP" altLang="en-US" sz="2400" dirty="0"/>
              <a:t>アプリをインストールできるスマートフォンや</a:t>
            </a:r>
            <a:r>
              <a:rPr kumimoji="1" lang="en-US" altLang="ja-JP" sz="2400" dirty="0"/>
              <a:t>PC</a:t>
            </a:r>
            <a:r>
              <a:rPr kumimoji="1" lang="ja-JP" altLang="en-US" sz="2400" dirty="0"/>
              <a:t>が無い場合は，福田まで申し出てください</a:t>
            </a:r>
          </a:p>
        </p:txBody>
      </p:sp>
      <p:pic>
        <p:nvPicPr>
          <p:cNvPr id="20" name="コンテンツ プレースホルダー 7"/>
          <p:cNvPicPr>
            <a:picLocks noChangeAspect="1"/>
          </p:cNvPicPr>
          <p:nvPr/>
        </p:nvPicPr>
        <p:blipFill>
          <a:blip r:embed="rId7"/>
          <a:stretch>
            <a:fillRect/>
          </a:stretch>
        </p:blipFill>
        <p:spPr>
          <a:xfrm>
            <a:off x="5023565" y="5193879"/>
            <a:ext cx="2538413" cy="1174421"/>
          </a:xfrm>
          <a:prstGeom prst="rect">
            <a:avLst/>
          </a:prstGeom>
        </p:spPr>
      </p:pic>
      <p:pic>
        <p:nvPicPr>
          <p:cNvPr id="15" name="Picture 4" descr="Apple（日本）"/>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41306" t="31482" r="40694" b="29153"/>
          <a:stretch/>
        </p:blipFill>
        <p:spPr bwMode="auto">
          <a:xfrm>
            <a:off x="8167658" y="5391022"/>
            <a:ext cx="730045" cy="838200"/>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6315464" y="5841739"/>
            <a:ext cx="1075936" cy="369332"/>
          </a:xfrm>
          <a:prstGeom prst="rect">
            <a:avLst/>
          </a:prstGeom>
          <a:noFill/>
        </p:spPr>
        <p:txBody>
          <a:bodyPr wrap="none" rtlCol="0">
            <a:spAutoFit/>
          </a:bodyPr>
          <a:lstStyle/>
          <a:p>
            <a:r>
              <a:rPr kumimoji="1" lang="ja-JP" altLang="en-US" b="1" i="1" dirty="0">
                <a:solidFill>
                  <a:srgbClr val="FF0000"/>
                </a:solidFill>
              </a:rPr>
              <a:t>有料です</a:t>
            </a:r>
          </a:p>
        </p:txBody>
      </p:sp>
    </p:spTree>
    <p:extLst>
      <p:ext uri="{BB962C8B-B14F-4D97-AF65-F5344CB8AC3E}">
        <p14:creationId xmlns:p14="http://schemas.microsoft.com/office/powerpoint/2010/main" val="905932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ESP32</a:t>
            </a:r>
            <a:r>
              <a:rPr kumimoji="1" lang="ja-JP" altLang="en-US" dirty="0"/>
              <a:t>ライブラリの参照設定</a:t>
            </a:r>
          </a:p>
        </p:txBody>
      </p:sp>
      <p:sp>
        <p:nvSpPr>
          <p:cNvPr id="13" name="コンテンツ プレースホルダー 12"/>
          <p:cNvSpPr>
            <a:spLocks noGrp="1"/>
          </p:cNvSpPr>
          <p:nvPr>
            <p:ph idx="1"/>
          </p:nvPr>
        </p:nvSpPr>
        <p:spPr>
          <a:xfrm>
            <a:off x="4191000" y="1193800"/>
            <a:ext cx="4495800" cy="4445000"/>
          </a:xfrm>
        </p:spPr>
        <p:txBody>
          <a:bodyPr/>
          <a:lstStyle/>
          <a:p>
            <a:r>
              <a:rPr kumimoji="1" lang="ja-JP" altLang="en-US" dirty="0"/>
              <a:t>「ファイル」－「環境設定」をポイント</a:t>
            </a:r>
          </a:p>
        </p:txBody>
      </p:sp>
      <p:pic>
        <p:nvPicPr>
          <p:cNvPr id="3" name="図 2"/>
          <p:cNvPicPr>
            <a:picLocks noChangeAspect="1"/>
          </p:cNvPicPr>
          <p:nvPr/>
        </p:nvPicPr>
        <p:blipFill>
          <a:blip r:embed="rId3"/>
          <a:stretch>
            <a:fillRect/>
          </a:stretch>
        </p:blipFill>
        <p:spPr>
          <a:xfrm>
            <a:off x="442452" y="1213465"/>
            <a:ext cx="3562350" cy="4346653"/>
          </a:xfrm>
          <a:prstGeom prst="rect">
            <a:avLst/>
          </a:prstGeom>
        </p:spPr>
      </p:pic>
      <p:sp>
        <p:nvSpPr>
          <p:cNvPr id="14" name="角丸四角形 13"/>
          <p:cNvSpPr/>
          <p:nvPr/>
        </p:nvSpPr>
        <p:spPr>
          <a:xfrm>
            <a:off x="381000" y="3276600"/>
            <a:ext cx="1981200" cy="304800"/>
          </a:xfrm>
          <a:prstGeom prst="roundRect">
            <a:avLst/>
          </a:prstGeom>
          <a:noFill/>
          <a:ln w="5715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8611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ボードマネージャの追加 </a:t>
            </a:r>
            <a:r>
              <a:rPr kumimoji="1" lang="en-US" altLang="ja-JP" dirty="0"/>
              <a:t>(1)</a:t>
            </a:r>
            <a:endParaRPr kumimoji="1" lang="ja-JP" altLang="en-US" dirty="0"/>
          </a:p>
        </p:txBody>
      </p:sp>
      <p:pic>
        <p:nvPicPr>
          <p:cNvPr id="9" name="図 8"/>
          <p:cNvPicPr>
            <a:picLocks noChangeAspect="1"/>
          </p:cNvPicPr>
          <p:nvPr/>
        </p:nvPicPr>
        <p:blipFill>
          <a:blip r:embed="rId3"/>
          <a:stretch>
            <a:fillRect/>
          </a:stretch>
        </p:blipFill>
        <p:spPr>
          <a:xfrm>
            <a:off x="452284" y="1295400"/>
            <a:ext cx="7639050" cy="4324350"/>
          </a:xfrm>
          <a:prstGeom prst="rect">
            <a:avLst/>
          </a:prstGeom>
        </p:spPr>
      </p:pic>
      <p:sp>
        <p:nvSpPr>
          <p:cNvPr id="10" name="角丸四角形 9"/>
          <p:cNvSpPr/>
          <p:nvPr/>
        </p:nvSpPr>
        <p:spPr>
          <a:xfrm>
            <a:off x="6705600" y="4495800"/>
            <a:ext cx="609600" cy="304800"/>
          </a:xfrm>
          <a:prstGeom prst="roundRect">
            <a:avLst/>
          </a:prstGeom>
          <a:noFill/>
          <a:ln w="5715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5659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ボードマネージャの追加 </a:t>
            </a:r>
            <a:r>
              <a:rPr kumimoji="1" lang="en-US" altLang="ja-JP" dirty="0"/>
              <a:t>(2)</a:t>
            </a:r>
            <a:endParaRPr kumimoji="1" lang="ja-JP" altLang="en-US" dirty="0"/>
          </a:p>
        </p:txBody>
      </p:sp>
      <p:pic>
        <p:nvPicPr>
          <p:cNvPr id="7" name="図 6"/>
          <p:cNvPicPr>
            <a:picLocks noChangeAspect="1"/>
          </p:cNvPicPr>
          <p:nvPr/>
        </p:nvPicPr>
        <p:blipFill>
          <a:blip r:embed="rId3"/>
          <a:stretch>
            <a:fillRect/>
          </a:stretch>
        </p:blipFill>
        <p:spPr>
          <a:xfrm>
            <a:off x="1447800" y="2057400"/>
            <a:ext cx="5372100" cy="2028825"/>
          </a:xfrm>
          <a:prstGeom prst="rect">
            <a:avLst/>
          </a:prstGeom>
        </p:spPr>
      </p:pic>
      <p:sp>
        <p:nvSpPr>
          <p:cNvPr id="11" name="角丸四角形 10"/>
          <p:cNvSpPr/>
          <p:nvPr/>
        </p:nvSpPr>
        <p:spPr>
          <a:xfrm>
            <a:off x="1524000" y="2590800"/>
            <a:ext cx="4191000" cy="304800"/>
          </a:xfrm>
          <a:prstGeom prst="roundRect">
            <a:avLst/>
          </a:prstGeom>
          <a:noFill/>
          <a:ln w="5715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04800" y="4327594"/>
            <a:ext cx="8186857" cy="1015663"/>
          </a:xfrm>
          <a:prstGeom prst="rect">
            <a:avLst/>
          </a:prstGeom>
          <a:noFill/>
        </p:spPr>
        <p:txBody>
          <a:bodyPr wrap="none" rtlCol="0">
            <a:spAutoFit/>
          </a:bodyPr>
          <a:lstStyle/>
          <a:p>
            <a:r>
              <a:rPr kumimoji="1" lang="en-US" altLang="ja-JP" sz="2000" b="1" dirty="0">
                <a:solidFill>
                  <a:srgbClr val="FF3399"/>
                </a:solidFill>
                <a:latin typeface="Courier New" panose="02070309020205020404" pitchFamily="49" charset="0"/>
                <a:cs typeface="Courier New" panose="02070309020205020404" pitchFamily="49" charset="0"/>
              </a:rPr>
              <a:t>https://dl.espressif.com/dl/package_eps32_index.json</a:t>
            </a:r>
          </a:p>
          <a:p>
            <a:endParaRPr kumimoji="1" lang="en-US" altLang="ja-JP" sz="2000" b="1" dirty="0">
              <a:latin typeface="Courier New" panose="02070309020205020404" pitchFamily="49" charset="0"/>
              <a:cs typeface="Courier New" panose="02070309020205020404" pitchFamily="49" charset="0"/>
            </a:endParaRPr>
          </a:p>
          <a:p>
            <a:r>
              <a:rPr kumimoji="1" lang="ja-JP" altLang="en-US" sz="2000" b="1" dirty="0">
                <a:latin typeface="Courier New" panose="02070309020205020404" pitchFamily="49" charset="0"/>
                <a:cs typeface="Courier New" panose="02070309020205020404" pitchFamily="49" charset="0"/>
              </a:rPr>
              <a:t>と打ち込む</a:t>
            </a:r>
          </a:p>
        </p:txBody>
      </p:sp>
    </p:spTree>
    <p:extLst>
      <p:ext uri="{BB962C8B-B14F-4D97-AF65-F5344CB8AC3E}">
        <p14:creationId xmlns:p14="http://schemas.microsoft.com/office/powerpoint/2010/main" val="1825803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新しいボードのインストール</a:t>
            </a:r>
          </a:p>
        </p:txBody>
      </p:sp>
      <p:sp>
        <p:nvSpPr>
          <p:cNvPr id="12" name="コンテンツ プレースホルダー 11"/>
          <p:cNvSpPr>
            <a:spLocks noGrp="1"/>
          </p:cNvSpPr>
          <p:nvPr>
            <p:ph idx="1"/>
          </p:nvPr>
        </p:nvSpPr>
        <p:spPr>
          <a:xfrm>
            <a:off x="4724400" y="1193800"/>
            <a:ext cx="3962400" cy="5080000"/>
          </a:xfrm>
        </p:spPr>
        <p:txBody>
          <a:bodyPr/>
          <a:lstStyle/>
          <a:p>
            <a:r>
              <a:rPr kumimoji="1" lang="ja-JP" altLang="en-US" dirty="0"/>
              <a:t>「ツール」－「ボード」－「ボードマネージャ」をポイント</a:t>
            </a:r>
            <a:endParaRPr kumimoji="1" lang="en-US" altLang="ja-JP" dirty="0"/>
          </a:p>
          <a:p>
            <a:r>
              <a:rPr kumimoji="1" lang="en-US" altLang="ja-JP" dirty="0"/>
              <a:t>“ESP32”</a:t>
            </a:r>
            <a:r>
              <a:rPr kumimoji="1" lang="ja-JP" altLang="en-US" dirty="0"/>
              <a:t>と入力し絞り込み</a:t>
            </a:r>
            <a:endParaRPr kumimoji="1" lang="en-US" altLang="ja-JP" dirty="0"/>
          </a:p>
          <a:p>
            <a:r>
              <a:rPr kumimoji="1" lang="en-US" altLang="ja-JP" dirty="0"/>
              <a:t>Esp32</a:t>
            </a:r>
            <a:r>
              <a:rPr kumimoji="1" lang="ja-JP" altLang="en-US" dirty="0"/>
              <a:t>をインストール</a:t>
            </a:r>
          </a:p>
        </p:txBody>
      </p:sp>
      <p:pic>
        <p:nvPicPr>
          <p:cNvPr id="11" name="図 10"/>
          <p:cNvPicPr>
            <a:picLocks noChangeAspect="1"/>
          </p:cNvPicPr>
          <p:nvPr/>
        </p:nvPicPr>
        <p:blipFill rotWithShape="1">
          <a:blip r:embed="rId3">
            <a:extLst>
              <a:ext uri="{BEBA8EAE-BF5A-486C-A8C5-ECC9F3942E4B}">
                <a14:imgProps xmlns:a14="http://schemas.microsoft.com/office/drawing/2010/main">
                  <a14:imgLayer r:embed="rId4">
                    <a14:imgEffect>
                      <a14:backgroundRemoval t="6389" b="72407" l="78464" r="97813">
                        <a14:foregroundMark x1="79063" y1="13426" x2="79661" y2="14167"/>
                        <a14:foregroundMark x1="90677" y1="14259" x2="90833" y2="13426"/>
                      </a14:backgroundRemoval>
                    </a14:imgEffect>
                  </a14:imgLayer>
                </a14:imgProps>
              </a:ext>
            </a:extLst>
          </a:blip>
          <a:srcRect l="78333"/>
          <a:stretch/>
        </p:blipFill>
        <p:spPr>
          <a:xfrm>
            <a:off x="457200" y="755649"/>
            <a:ext cx="5097308" cy="6616698"/>
          </a:xfrm>
          <a:prstGeom prst="rect">
            <a:avLst/>
          </a:prstGeom>
        </p:spPr>
      </p:pic>
      <p:pic>
        <p:nvPicPr>
          <p:cNvPr id="10" name="図 9"/>
          <p:cNvPicPr>
            <a:picLocks noChangeAspect="1"/>
          </p:cNvPicPr>
          <p:nvPr/>
        </p:nvPicPr>
        <p:blipFill>
          <a:blip r:embed="rId5"/>
          <a:stretch>
            <a:fillRect/>
          </a:stretch>
        </p:blipFill>
        <p:spPr>
          <a:xfrm>
            <a:off x="546918" y="3886200"/>
            <a:ext cx="4025082" cy="2268590"/>
          </a:xfrm>
          <a:prstGeom prst="rect">
            <a:avLst/>
          </a:prstGeom>
        </p:spPr>
      </p:pic>
      <p:sp>
        <p:nvSpPr>
          <p:cNvPr id="13" name="角丸四角形 12"/>
          <p:cNvSpPr/>
          <p:nvPr/>
        </p:nvSpPr>
        <p:spPr>
          <a:xfrm>
            <a:off x="3124200" y="2241296"/>
            <a:ext cx="1600200" cy="304800"/>
          </a:xfrm>
          <a:prstGeom prst="roundRect">
            <a:avLst/>
          </a:prstGeom>
          <a:noFill/>
          <a:ln w="5715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1143000" y="3978273"/>
            <a:ext cx="685800" cy="304800"/>
          </a:xfrm>
          <a:prstGeom prst="roundRect">
            <a:avLst/>
          </a:prstGeom>
          <a:noFill/>
          <a:ln w="5715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994983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新しいボードの選択</a:t>
            </a:r>
          </a:p>
        </p:txBody>
      </p:sp>
      <p:sp>
        <p:nvSpPr>
          <p:cNvPr id="6" name="コンテンツ プレースホルダー 5"/>
          <p:cNvSpPr>
            <a:spLocks noGrp="1"/>
          </p:cNvSpPr>
          <p:nvPr>
            <p:ph idx="1"/>
          </p:nvPr>
        </p:nvSpPr>
        <p:spPr>
          <a:xfrm>
            <a:off x="4038600" y="1193800"/>
            <a:ext cx="4800600" cy="5080000"/>
          </a:xfrm>
        </p:spPr>
        <p:txBody>
          <a:bodyPr/>
          <a:lstStyle/>
          <a:p>
            <a:r>
              <a:rPr kumimoji="1" lang="ja-JP" altLang="en-US" dirty="0"/>
              <a:t>「ツール」－「ボード」から</a:t>
            </a:r>
            <a:r>
              <a:rPr kumimoji="1" lang="en-US" altLang="ja-JP" dirty="0"/>
              <a:t>ESP32 </a:t>
            </a:r>
            <a:r>
              <a:rPr kumimoji="1" lang="en-US" altLang="ja-JP" dirty="0" err="1"/>
              <a:t>Wrover</a:t>
            </a:r>
            <a:r>
              <a:rPr kumimoji="1" lang="en-US" altLang="ja-JP" dirty="0"/>
              <a:t> Module</a:t>
            </a:r>
            <a:r>
              <a:rPr kumimoji="1" lang="ja-JP" altLang="en-US" dirty="0"/>
              <a:t>を選択</a:t>
            </a:r>
          </a:p>
        </p:txBody>
      </p:sp>
      <p:pic>
        <p:nvPicPr>
          <p:cNvPr id="5" name="図 4"/>
          <p:cNvPicPr>
            <a:picLocks noChangeAspect="1"/>
          </p:cNvPicPr>
          <p:nvPr/>
        </p:nvPicPr>
        <p:blipFill rotWithShape="1">
          <a:blip r:embed="rId2">
            <a:extLst>
              <a:ext uri="{BEBA8EAE-BF5A-486C-A8C5-ECC9F3942E4B}">
                <a14:imgProps xmlns:a14="http://schemas.microsoft.com/office/drawing/2010/main">
                  <a14:imgLayer r:embed="rId3">
                    <a14:imgEffect>
                      <a14:backgroundRemoval t="4167" b="100000" l="80052" r="98073">
                        <a14:backgroundMark x1="80807" y1="97685" x2="90990" y2="97963"/>
                      </a14:backgroundRemoval>
                    </a14:imgEffect>
                  </a14:imgLayer>
                </a14:imgProps>
              </a:ext>
            </a:extLst>
          </a:blip>
          <a:srcRect l="79791" t="2963" r="1459"/>
          <a:stretch/>
        </p:blipFill>
        <p:spPr>
          <a:xfrm>
            <a:off x="457200" y="1066800"/>
            <a:ext cx="3507527" cy="5105400"/>
          </a:xfrm>
          <a:prstGeom prst="rect">
            <a:avLst/>
          </a:prstGeom>
        </p:spPr>
      </p:pic>
      <p:pic>
        <p:nvPicPr>
          <p:cNvPr id="7" name="図 6"/>
          <p:cNvPicPr>
            <a:picLocks noChangeAspect="1"/>
          </p:cNvPicPr>
          <p:nvPr/>
        </p:nvPicPr>
        <p:blipFill rotWithShape="1">
          <a:blip r:embed="rId2">
            <a:extLst>
              <a:ext uri="{BEBA8EAE-BF5A-486C-A8C5-ECC9F3942E4B}">
                <a14:imgProps xmlns:a14="http://schemas.microsoft.com/office/drawing/2010/main">
                  <a14:imgLayer r:embed="rId3">
                    <a14:imgEffect>
                      <a14:backgroundRemoval t="4167" b="100000" l="80052" r="98073">
                        <a14:backgroundMark x1="80807" y1="97685" x2="90990" y2="97963"/>
                      </a14:backgroundRemoval>
                    </a14:imgEffect>
                  </a14:imgLayer>
                </a14:imgProps>
              </a:ext>
            </a:extLst>
          </a:blip>
          <a:srcRect l="90789" t="82620" r="1459" b="8690"/>
          <a:stretch/>
        </p:blipFill>
        <p:spPr>
          <a:xfrm>
            <a:off x="4191000" y="3810000"/>
            <a:ext cx="4350381" cy="1371600"/>
          </a:xfrm>
          <a:prstGeom prst="rect">
            <a:avLst/>
          </a:prstGeom>
        </p:spPr>
      </p:pic>
      <p:sp>
        <p:nvSpPr>
          <p:cNvPr id="8" name="正方形/長方形 7"/>
          <p:cNvSpPr/>
          <p:nvPr/>
        </p:nvSpPr>
        <p:spPr>
          <a:xfrm>
            <a:off x="2667000" y="5334000"/>
            <a:ext cx="1219200" cy="304800"/>
          </a:xfrm>
          <a:prstGeom prst="rect">
            <a:avLst/>
          </a:prstGeom>
          <a:noFill/>
          <a:ln>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800600" y="3715512"/>
            <a:ext cx="3276600" cy="1618488"/>
          </a:xfrm>
          <a:prstGeom prst="rect">
            <a:avLst/>
          </a:prstGeom>
          <a:noFill/>
          <a:ln>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コネクタ 10"/>
          <p:cNvCxnSpPr/>
          <p:nvPr/>
        </p:nvCxnSpPr>
        <p:spPr>
          <a:xfrm flipV="1">
            <a:off x="3276600" y="3715512"/>
            <a:ext cx="1524000" cy="1618488"/>
          </a:xfrm>
          <a:prstGeom prst="line">
            <a:avLst/>
          </a:prstGeom>
          <a:ln>
            <a:solidFill>
              <a:srgbClr val="FF3399"/>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a:stCxn id="8" idx="3"/>
          </p:cNvCxnSpPr>
          <p:nvPr/>
        </p:nvCxnSpPr>
        <p:spPr>
          <a:xfrm flipV="1">
            <a:off x="3886200" y="5334000"/>
            <a:ext cx="914400" cy="152400"/>
          </a:xfrm>
          <a:prstGeom prst="line">
            <a:avLst/>
          </a:prstGeom>
          <a:ln>
            <a:solidFill>
              <a:srgbClr val="FF3399"/>
            </a:solidFill>
          </a:ln>
        </p:spPr>
        <p:style>
          <a:lnRef idx="1">
            <a:schemeClr val="accent1"/>
          </a:lnRef>
          <a:fillRef idx="0">
            <a:schemeClr val="accent1"/>
          </a:fillRef>
          <a:effectRef idx="0">
            <a:schemeClr val="accent1"/>
          </a:effectRef>
          <a:fontRef idx="minor">
            <a:schemeClr val="tx1"/>
          </a:fontRef>
        </p:style>
      </p:cxnSp>
      <p:sp>
        <p:nvSpPr>
          <p:cNvPr id="3" name="正方形/長方形 2"/>
          <p:cNvSpPr/>
          <p:nvPr/>
        </p:nvSpPr>
        <p:spPr>
          <a:xfrm>
            <a:off x="4800600" y="4675632"/>
            <a:ext cx="3276600" cy="304800"/>
          </a:xfrm>
          <a:prstGeom prst="rect">
            <a:avLst/>
          </a:prstGeom>
          <a:noFill/>
          <a:ln w="762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226705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一部設定変更</a:t>
            </a:r>
          </a:p>
        </p:txBody>
      </p:sp>
      <p:sp>
        <p:nvSpPr>
          <p:cNvPr id="3" name="コンテンツ プレースホルダー 2"/>
          <p:cNvSpPr>
            <a:spLocks noGrp="1"/>
          </p:cNvSpPr>
          <p:nvPr>
            <p:ph idx="1"/>
          </p:nvPr>
        </p:nvSpPr>
        <p:spPr>
          <a:xfrm>
            <a:off x="4724400" y="1193800"/>
            <a:ext cx="3962400" cy="5080000"/>
          </a:xfrm>
        </p:spPr>
        <p:txBody>
          <a:bodyPr/>
          <a:lstStyle/>
          <a:p>
            <a:r>
              <a:rPr kumimoji="1" lang="ja-JP" altLang="en-US" dirty="0"/>
              <a:t>「ツール」メニューが変わって，様々な設定が可能になっていることを確認</a:t>
            </a:r>
            <a:endParaRPr kumimoji="1" lang="en-US" altLang="ja-JP" dirty="0"/>
          </a:p>
          <a:p>
            <a:r>
              <a:rPr kumimoji="1" lang="ja-JP" altLang="en-US" dirty="0"/>
              <a:t>プログラム転送作業を安定化させるために</a:t>
            </a:r>
            <a:r>
              <a:rPr kumimoji="1" lang="en-US" altLang="ja-JP" dirty="0"/>
              <a:t>Upload Speed</a:t>
            </a:r>
            <a:r>
              <a:rPr kumimoji="1" lang="ja-JP" altLang="en-US" dirty="0"/>
              <a:t>を</a:t>
            </a:r>
            <a:endParaRPr kumimoji="1" lang="en-US" altLang="ja-JP" dirty="0"/>
          </a:p>
          <a:p>
            <a:pPr marL="0" indent="0">
              <a:buNone/>
            </a:pPr>
            <a:r>
              <a:rPr kumimoji="1" lang="ja-JP" altLang="en-US" dirty="0"/>
              <a:t>　</a:t>
            </a:r>
            <a:r>
              <a:rPr kumimoji="1" lang="en-US" altLang="ja-JP" dirty="0"/>
              <a:t>”</a:t>
            </a:r>
            <a:r>
              <a:rPr kumimoji="1" lang="en-US" altLang="ja-JP" dirty="0">
                <a:solidFill>
                  <a:srgbClr val="FF3399"/>
                </a:solidFill>
              </a:rPr>
              <a:t>115,200</a:t>
            </a:r>
            <a:r>
              <a:rPr kumimoji="1" lang="en-US" altLang="ja-JP" dirty="0"/>
              <a:t>”baud</a:t>
            </a:r>
            <a:r>
              <a:rPr kumimoji="1" lang="ja-JP" altLang="en-US" dirty="0"/>
              <a:t>に変更</a:t>
            </a:r>
          </a:p>
        </p:txBody>
      </p:sp>
      <p:pic>
        <p:nvPicPr>
          <p:cNvPr id="4" name="図 3"/>
          <p:cNvPicPr>
            <a:picLocks noChangeAspect="1"/>
          </p:cNvPicPr>
          <p:nvPr/>
        </p:nvPicPr>
        <p:blipFill rotWithShape="1">
          <a:blip r:embed="rId2"/>
          <a:srcRect l="50000" r="30833" b="44815"/>
          <a:stretch/>
        </p:blipFill>
        <p:spPr>
          <a:xfrm>
            <a:off x="457200" y="1198716"/>
            <a:ext cx="3827206" cy="3099205"/>
          </a:xfrm>
          <a:prstGeom prst="rect">
            <a:avLst/>
          </a:prstGeom>
        </p:spPr>
      </p:pic>
    </p:spTree>
    <p:extLst>
      <p:ext uri="{BB962C8B-B14F-4D97-AF65-F5344CB8AC3E}">
        <p14:creationId xmlns:p14="http://schemas.microsoft.com/office/powerpoint/2010/main" val="3943446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取り組んでもらう課題</a:t>
            </a:r>
          </a:p>
        </p:txBody>
      </p:sp>
      <p:pic>
        <p:nvPicPr>
          <p:cNvPr id="5" name="Picture 12" descr="Bluetooth Low Energy（BLE）入門――なぜBLEは世界で愛用されるのか - EE Times Japan"/>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4643" b="93214" l="7143" r="87500">
                        <a14:foregroundMark x1="44286" y1="24286" x2="42500" y2="72143"/>
                      </a14:backgroundRemoval>
                    </a14:imgEffect>
                  </a14:imgLayer>
                </a14:imgProps>
              </a:ext>
              <a:ext uri="{28A0092B-C50C-407E-A947-70E740481C1C}">
                <a14:useLocalDpi xmlns:a14="http://schemas.microsoft.com/office/drawing/2010/main" val="0"/>
              </a:ext>
            </a:extLst>
          </a:blip>
          <a:srcRect t="1924" r="27290"/>
          <a:stretch/>
        </p:blipFill>
        <p:spPr bwMode="auto">
          <a:xfrm>
            <a:off x="3768466" y="1297215"/>
            <a:ext cx="846033" cy="114118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aves ESP32 ESPDuino-32 (ESP-WROOM-32) 技適取得品"/>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99515">
                        <a14:foregroundMark x1="11650" y1="55135" x2="9466" y2="52703"/>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5599786" y="1339765"/>
            <a:ext cx="1944221" cy="174602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ELEGOO Arduino用改良電子エレクトロニクス キット Arduino用電子LearningキットE3"/>
          <p:cNvPicPr>
            <a:picLocks noChangeAspect="1" noChangeArrowheads="1"/>
          </p:cNvPicPr>
          <p:nvPr/>
        </p:nvPicPr>
        <p:blipFill rotWithShape="1">
          <a:blip r:embed="rId6">
            <a:extLst>
              <a:ext uri="{28A0092B-C50C-407E-A947-70E740481C1C}">
                <a14:useLocalDpi xmlns:a14="http://schemas.microsoft.com/office/drawing/2010/main" val="0"/>
              </a:ext>
            </a:extLst>
          </a:blip>
          <a:srcRect l="29078" t="76705" r="4061" b="-81"/>
          <a:stretch/>
        </p:blipFill>
        <p:spPr bwMode="auto">
          <a:xfrm flipH="1">
            <a:off x="4615470" y="3071807"/>
            <a:ext cx="3324315" cy="11622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ELEGOO Arduino用改良電子エレクトロニクス キット Arduino用電子LearningキットE3"/>
          <p:cNvPicPr>
            <a:picLocks noChangeAspect="1" noChangeArrowheads="1"/>
          </p:cNvPicPr>
          <p:nvPr/>
        </p:nvPicPr>
        <p:blipFill rotWithShape="1">
          <a:blip r:embed="rId6">
            <a:extLst>
              <a:ext uri="{28A0092B-C50C-407E-A947-70E740481C1C}">
                <a14:useLocalDpi xmlns:a14="http://schemas.microsoft.com/office/drawing/2010/main" val="0"/>
              </a:ext>
            </a:extLst>
          </a:blip>
          <a:srcRect l="65180" t="28398" r="30442" b="62261"/>
          <a:stretch/>
        </p:blipFill>
        <p:spPr bwMode="auto">
          <a:xfrm flipH="1">
            <a:off x="7435150" y="3361848"/>
            <a:ext cx="217714" cy="4644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uxcell 炭素被膜電位差計 可変抵抗器 シングルターンロータリー 5KΩ 0932 5個入り"/>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6571897" y="3214613"/>
            <a:ext cx="298200" cy="61169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スマートフォンの動作がなぜか重い……。そんなときに試したいキャッシュクリアの方法を解説！｜LINEモバイル【公式】選ばれる格安スマホ・SIM"/>
          <p:cNvPicPr>
            <a:picLocks noChangeAspect="1" noChangeArrowheads="1"/>
          </p:cNvPicPr>
          <p:nvPr/>
        </p:nvPicPr>
        <p:blipFill rotWithShape="1">
          <a:blip r:embed="rId8">
            <a:extLst>
              <a:ext uri="{28A0092B-C50C-407E-A947-70E740481C1C}">
                <a14:useLocalDpi xmlns:a14="http://schemas.microsoft.com/office/drawing/2010/main" val="0"/>
              </a:ext>
            </a:extLst>
          </a:blip>
          <a:srcRect l="24660" t="10478" r="15760"/>
          <a:stretch/>
        </p:blipFill>
        <p:spPr bwMode="auto">
          <a:xfrm flipH="1">
            <a:off x="1066800" y="2438400"/>
            <a:ext cx="2209800" cy="185939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グループ化 10"/>
          <p:cNvGrpSpPr/>
          <p:nvPr/>
        </p:nvGrpSpPr>
        <p:grpSpPr>
          <a:xfrm flipH="1">
            <a:off x="1909505" y="1738162"/>
            <a:ext cx="1813886" cy="1813886"/>
            <a:chOff x="4928886" y="3566788"/>
            <a:chExt cx="1562866" cy="1562866"/>
          </a:xfrm>
        </p:grpSpPr>
        <p:sp>
          <p:nvSpPr>
            <p:cNvPr id="12" name="円弧 11"/>
            <p:cNvSpPr/>
            <p:nvPr/>
          </p:nvSpPr>
          <p:spPr>
            <a:xfrm rot="15352176">
              <a:off x="5263851" y="3898891"/>
              <a:ext cx="940038" cy="940038"/>
            </a:xfrm>
            <a:prstGeom prst="arc">
              <a:avLst/>
            </a:prstGeom>
            <a:ln w="5715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 name="円弧 12"/>
            <p:cNvSpPr/>
            <p:nvPr/>
          </p:nvSpPr>
          <p:spPr>
            <a:xfrm rot="15352176">
              <a:off x="5094162" y="3730492"/>
              <a:ext cx="1235457" cy="1235457"/>
            </a:xfrm>
            <a:prstGeom prst="arc">
              <a:avLst/>
            </a:prstGeom>
            <a:ln w="5715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 name="円弧 13"/>
            <p:cNvSpPr/>
            <p:nvPr/>
          </p:nvSpPr>
          <p:spPr>
            <a:xfrm rot="15352176">
              <a:off x="4928886" y="3566788"/>
              <a:ext cx="1562866" cy="1562866"/>
            </a:xfrm>
            <a:prstGeom prst="arc">
              <a:avLst/>
            </a:prstGeom>
            <a:ln w="5715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5" name="グループ化 14"/>
          <p:cNvGrpSpPr/>
          <p:nvPr/>
        </p:nvGrpSpPr>
        <p:grpSpPr>
          <a:xfrm>
            <a:off x="4887390" y="1547962"/>
            <a:ext cx="1813886" cy="1813886"/>
            <a:chOff x="4928886" y="3566788"/>
            <a:chExt cx="1562866" cy="1562866"/>
          </a:xfrm>
        </p:grpSpPr>
        <p:sp>
          <p:nvSpPr>
            <p:cNvPr id="16" name="円弧 15"/>
            <p:cNvSpPr/>
            <p:nvPr/>
          </p:nvSpPr>
          <p:spPr>
            <a:xfrm rot="15352176">
              <a:off x="5263851" y="3898891"/>
              <a:ext cx="940038" cy="940038"/>
            </a:xfrm>
            <a:prstGeom prst="arc">
              <a:avLst/>
            </a:prstGeom>
            <a:ln w="5715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円弧 16"/>
            <p:cNvSpPr/>
            <p:nvPr/>
          </p:nvSpPr>
          <p:spPr>
            <a:xfrm rot="15352176">
              <a:off x="5094162" y="3730492"/>
              <a:ext cx="1235457" cy="1235457"/>
            </a:xfrm>
            <a:prstGeom prst="arc">
              <a:avLst/>
            </a:prstGeom>
            <a:ln w="5715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円弧 17"/>
            <p:cNvSpPr/>
            <p:nvPr/>
          </p:nvSpPr>
          <p:spPr>
            <a:xfrm rot="15352176">
              <a:off x="4928886" y="3566788"/>
              <a:ext cx="1562866" cy="1562866"/>
            </a:xfrm>
            <a:prstGeom prst="arc">
              <a:avLst/>
            </a:prstGeom>
            <a:ln w="5715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19" name="テキスト ボックス 18"/>
          <p:cNvSpPr txBox="1"/>
          <p:nvPr/>
        </p:nvSpPr>
        <p:spPr>
          <a:xfrm flipH="1">
            <a:off x="724673" y="4269377"/>
            <a:ext cx="1800493" cy="369332"/>
          </a:xfrm>
          <a:prstGeom prst="rect">
            <a:avLst/>
          </a:prstGeom>
          <a:noFill/>
        </p:spPr>
        <p:txBody>
          <a:bodyPr wrap="none" rtlCol="0">
            <a:spAutoFit/>
          </a:bodyPr>
          <a:lstStyle/>
          <a:p>
            <a:r>
              <a:rPr lang="ja-JP" altLang="en-US" dirty="0"/>
              <a:t>①コマンド送信</a:t>
            </a:r>
            <a:endParaRPr kumimoji="1" lang="ja-JP" altLang="en-US" dirty="0"/>
          </a:p>
        </p:txBody>
      </p:sp>
      <p:sp>
        <p:nvSpPr>
          <p:cNvPr id="20" name="テキスト ボックス 19"/>
          <p:cNvSpPr txBox="1"/>
          <p:nvPr/>
        </p:nvSpPr>
        <p:spPr>
          <a:xfrm flipH="1">
            <a:off x="3868794" y="4297794"/>
            <a:ext cx="3288080" cy="646331"/>
          </a:xfrm>
          <a:prstGeom prst="rect">
            <a:avLst/>
          </a:prstGeom>
          <a:noFill/>
        </p:spPr>
        <p:txBody>
          <a:bodyPr wrap="none" rtlCol="0">
            <a:spAutoFit/>
          </a:bodyPr>
          <a:lstStyle/>
          <a:p>
            <a:r>
              <a:rPr lang="ja-JP" altLang="en-US" dirty="0"/>
              <a:t>②コマンド受信</a:t>
            </a:r>
            <a:endParaRPr lang="en-US" altLang="ja-JP" dirty="0"/>
          </a:p>
          <a:p>
            <a:r>
              <a:rPr kumimoji="1" lang="ja-JP" altLang="en-US" dirty="0"/>
              <a:t>③デバイス制御 </a:t>
            </a:r>
            <a:r>
              <a:rPr kumimoji="1" lang="en-US" altLang="ja-JP" dirty="0"/>
              <a:t>(</a:t>
            </a:r>
            <a:r>
              <a:rPr kumimoji="1" lang="en-US" altLang="ja-JP" dirty="0">
                <a:solidFill>
                  <a:srgbClr val="0000FF"/>
                </a:solidFill>
              </a:rPr>
              <a:t>LED</a:t>
            </a:r>
            <a:r>
              <a:rPr kumimoji="1" lang="ja-JP" altLang="en-US" dirty="0">
                <a:solidFill>
                  <a:srgbClr val="0000FF"/>
                </a:solidFill>
              </a:rPr>
              <a:t>点灯</a:t>
            </a:r>
            <a:r>
              <a:rPr kumimoji="1" lang="en-US" altLang="ja-JP" dirty="0">
                <a:solidFill>
                  <a:srgbClr val="0000FF"/>
                </a:solidFill>
              </a:rPr>
              <a:t>/</a:t>
            </a:r>
            <a:r>
              <a:rPr kumimoji="1" lang="ja-JP" altLang="en-US" dirty="0">
                <a:solidFill>
                  <a:srgbClr val="0000FF"/>
                </a:solidFill>
              </a:rPr>
              <a:t>消灯</a:t>
            </a:r>
            <a:r>
              <a:rPr kumimoji="1" lang="en-US" altLang="ja-JP" dirty="0"/>
              <a:t>)</a:t>
            </a:r>
            <a:endParaRPr kumimoji="1" lang="ja-JP" altLang="en-US" dirty="0"/>
          </a:p>
        </p:txBody>
      </p:sp>
      <p:sp>
        <p:nvSpPr>
          <p:cNvPr id="21" name="テキスト ボックス 20"/>
          <p:cNvSpPr txBox="1"/>
          <p:nvPr/>
        </p:nvSpPr>
        <p:spPr>
          <a:xfrm flipH="1">
            <a:off x="3868794" y="4998705"/>
            <a:ext cx="2844048" cy="646331"/>
          </a:xfrm>
          <a:prstGeom prst="rect">
            <a:avLst/>
          </a:prstGeom>
          <a:noFill/>
        </p:spPr>
        <p:txBody>
          <a:bodyPr wrap="none" rtlCol="0">
            <a:spAutoFit/>
          </a:bodyPr>
          <a:lstStyle/>
          <a:p>
            <a:r>
              <a:rPr lang="ja-JP" altLang="en-US" dirty="0"/>
              <a:t>①データ取得 </a:t>
            </a:r>
            <a:r>
              <a:rPr lang="en-US" altLang="ja-JP" dirty="0"/>
              <a:t>(</a:t>
            </a:r>
            <a:r>
              <a:rPr lang="ja-JP" altLang="en-US" dirty="0">
                <a:solidFill>
                  <a:srgbClr val="0000FF"/>
                </a:solidFill>
              </a:rPr>
              <a:t>抵抗値測定</a:t>
            </a:r>
            <a:r>
              <a:rPr lang="en-US" altLang="ja-JP" dirty="0"/>
              <a:t>)</a:t>
            </a:r>
          </a:p>
          <a:p>
            <a:r>
              <a:rPr lang="ja-JP" altLang="en-US" dirty="0"/>
              <a:t>②データ送信</a:t>
            </a:r>
            <a:endParaRPr kumimoji="1" lang="ja-JP" altLang="en-US" dirty="0"/>
          </a:p>
        </p:txBody>
      </p:sp>
      <p:sp>
        <p:nvSpPr>
          <p:cNvPr id="22" name="テキスト ボックス 21"/>
          <p:cNvSpPr txBox="1"/>
          <p:nvPr/>
        </p:nvSpPr>
        <p:spPr>
          <a:xfrm flipH="1">
            <a:off x="724673" y="5544358"/>
            <a:ext cx="1569660" cy="646331"/>
          </a:xfrm>
          <a:prstGeom prst="rect">
            <a:avLst/>
          </a:prstGeom>
          <a:noFill/>
        </p:spPr>
        <p:txBody>
          <a:bodyPr wrap="none" rtlCol="0">
            <a:spAutoFit/>
          </a:bodyPr>
          <a:lstStyle/>
          <a:p>
            <a:r>
              <a:rPr lang="ja-JP" altLang="en-US" dirty="0"/>
              <a:t>③データ受信</a:t>
            </a:r>
            <a:endParaRPr lang="en-US" altLang="ja-JP" dirty="0"/>
          </a:p>
          <a:p>
            <a:r>
              <a:rPr kumimoji="1" lang="ja-JP" altLang="en-US" dirty="0"/>
              <a:t>④データ表示</a:t>
            </a:r>
          </a:p>
        </p:txBody>
      </p:sp>
      <p:sp>
        <p:nvSpPr>
          <p:cNvPr id="23" name="正方形/長方形 22"/>
          <p:cNvSpPr/>
          <p:nvPr/>
        </p:nvSpPr>
        <p:spPr>
          <a:xfrm>
            <a:off x="542541" y="4297794"/>
            <a:ext cx="8143919" cy="700911"/>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542540" y="5027122"/>
            <a:ext cx="8143919" cy="1131881"/>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879125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取り組んでもらう課題</a:t>
            </a:r>
          </a:p>
        </p:txBody>
      </p:sp>
      <p:sp>
        <p:nvSpPr>
          <p:cNvPr id="3" name="コンテンツ プレースホルダー 2"/>
          <p:cNvSpPr>
            <a:spLocks noGrp="1"/>
          </p:cNvSpPr>
          <p:nvPr>
            <p:ph idx="1"/>
          </p:nvPr>
        </p:nvSpPr>
        <p:spPr>
          <a:xfrm>
            <a:off x="457200" y="1193800"/>
            <a:ext cx="8229600" cy="5080000"/>
          </a:xfrm>
        </p:spPr>
        <p:txBody>
          <a:bodyPr>
            <a:normAutofit fontScale="92500" lnSpcReduction="20000"/>
          </a:bodyPr>
          <a:lstStyle/>
          <a:p>
            <a:pPr marL="0" indent="0">
              <a:buNone/>
            </a:pPr>
            <a:r>
              <a:rPr kumimoji="1" lang="ja-JP" altLang="en-US" dirty="0">
                <a:solidFill>
                  <a:srgbClr val="0000FF"/>
                </a:solidFill>
              </a:rPr>
              <a:t>セントラル：各自のスマートフォン，　ペリフェラル：</a:t>
            </a:r>
            <a:r>
              <a:rPr kumimoji="1" lang="en-US" altLang="ja-JP" dirty="0" err="1">
                <a:solidFill>
                  <a:srgbClr val="0000FF"/>
                </a:solidFill>
              </a:rPr>
              <a:t>ESPDuino</a:t>
            </a:r>
            <a:endParaRPr kumimoji="1" lang="en-US" altLang="ja-JP" dirty="0">
              <a:solidFill>
                <a:srgbClr val="0000FF"/>
              </a:solidFill>
            </a:endParaRPr>
          </a:p>
          <a:p>
            <a:pPr marL="0" indent="0">
              <a:buNone/>
            </a:pPr>
            <a:endParaRPr kumimoji="1" lang="en-US" altLang="ja-JP" dirty="0"/>
          </a:p>
          <a:p>
            <a:pPr marL="0" indent="0">
              <a:buNone/>
            </a:pPr>
            <a:r>
              <a:rPr kumimoji="1" lang="ja-JP" altLang="en-US" dirty="0"/>
              <a:t>■準備</a:t>
            </a:r>
            <a:endParaRPr kumimoji="1" lang="en-US" altLang="ja-JP" dirty="0"/>
          </a:p>
          <a:p>
            <a:pPr marL="514350" indent="-514350">
              <a:buFont typeface="+mj-lt"/>
              <a:buAutoNum type="arabicPeriod"/>
            </a:pPr>
            <a:r>
              <a:rPr kumimoji="1" lang="ja-JP" altLang="en-US" dirty="0"/>
              <a:t>ペリフェラルが発信しているアドバタイジングパケットを，セントラルで受信する</a:t>
            </a:r>
            <a:endParaRPr kumimoji="1" lang="en-US" altLang="ja-JP" dirty="0"/>
          </a:p>
          <a:p>
            <a:pPr marL="514350" indent="-514350">
              <a:buFont typeface="+mj-lt"/>
              <a:buAutoNum type="arabicPeriod"/>
            </a:pPr>
            <a:r>
              <a:rPr kumimoji="1" lang="ja-JP" altLang="en-US" dirty="0"/>
              <a:t>セントラルとペリフェラルを接続する</a:t>
            </a:r>
            <a:endParaRPr kumimoji="1" lang="en-US" altLang="ja-JP" dirty="0"/>
          </a:p>
          <a:p>
            <a:pPr marL="0" indent="0">
              <a:buNone/>
            </a:pPr>
            <a:endParaRPr kumimoji="1" lang="en-US" altLang="ja-JP" dirty="0"/>
          </a:p>
          <a:p>
            <a:pPr marL="0" indent="0">
              <a:buNone/>
            </a:pPr>
            <a:r>
              <a:rPr kumimoji="1" lang="ja-JP" altLang="en-US" dirty="0"/>
              <a:t>■コーディング</a:t>
            </a:r>
            <a:endParaRPr kumimoji="1" lang="en-US" altLang="ja-JP" dirty="0"/>
          </a:p>
          <a:p>
            <a:pPr marL="514350" indent="-514350">
              <a:buFont typeface="+mj-lt"/>
              <a:buAutoNum type="arabicPeriod"/>
            </a:pPr>
            <a:r>
              <a:rPr kumimoji="1" lang="ja-JP" altLang="en-US" dirty="0"/>
              <a:t>セントラルが送信するコマンドをペリフェラルで受信し，ペリフェラルに接続している</a:t>
            </a:r>
            <a:r>
              <a:rPr kumimoji="1" lang="en-US" altLang="ja-JP" dirty="0">
                <a:solidFill>
                  <a:srgbClr val="0000FF"/>
                </a:solidFill>
              </a:rPr>
              <a:t>LED</a:t>
            </a:r>
            <a:r>
              <a:rPr kumimoji="1" lang="ja-JP" altLang="en-US" dirty="0">
                <a:solidFill>
                  <a:srgbClr val="0000FF"/>
                </a:solidFill>
              </a:rPr>
              <a:t>を点灯</a:t>
            </a:r>
            <a:r>
              <a:rPr kumimoji="1" lang="en-US" altLang="ja-JP" dirty="0">
                <a:solidFill>
                  <a:srgbClr val="0000FF"/>
                </a:solidFill>
              </a:rPr>
              <a:t>/</a:t>
            </a:r>
            <a:r>
              <a:rPr kumimoji="1" lang="ja-JP" altLang="en-US" dirty="0">
                <a:solidFill>
                  <a:srgbClr val="0000FF"/>
                </a:solidFill>
              </a:rPr>
              <a:t>消灯</a:t>
            </a:r>
            <a:r>
              <a:rPr kumimoji="1" lang="ja-JP" altLang="en-US" dirty="0"/>
              <a:t>する</a:t>
            </a:r>
            <a:endParaRPr kumimoji="1" lang="en-US" altLang="ja-JP" dirty="0"/>
          </a:p>
          <a:p>
            <a:pPr marL="514350" indent="-514350">
              <a:buFont typeface="+mj-lt"/>
              <a:buAutoNum type="arabicPeriod"/>
            </a:pPr>
            <a:r>
              <a:rPr kumimoji="1" lang="ja-JP" altLang="en-US" dirty="0"/>
              <a:t>ペリフェラルが送信するデータをセントラルで受信し，ペリフェラルに接続している</a:t>
            </a:r>
            <a:r>
              <a:rPr kumimoji="1" lang="ja-JP" altLang="en-US" dirty="0">
                <a:solidFill>
                  <a:srgbClr val="0000FF"/>
                </a:solidFill>
              </a:rPr>
              <a:t>可変抵抗器の抵抗値を読みだす</a:t>
            </a:r>
            <a:endParaRPr kumimoji="1" lang="ja-JP" altLang="en-US" dirty="0"/>
          </a:p>
        </p:txBody>
      </p:sp>
    </p:spTree>
    <p:extLst>
      <p:ext uri="{BB962C8B-B14F-4D97-AF65-F5344CB8AC3E}">
        <p14:creationId xmlns:p14="http://schemas.microsoft.com/office/powerpoint/2010/main" val="1752278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1562" y="3962400"/>
            <a:ext cx="7040878" cy="1828800"/>
          </a:xfrm>
        </p:spPr>
        <p:txBody>
          <a:bodyPr/>
          <a:lstStyle/>
          <a:p>
            <a:r>
              <a:rPr lang="en-US" altLang="ja-JP" sz="4000" dirty="0"/>
              <a:t>2020</a:t>
            </a:r>
            <a:r>
              <a:rPr lang="ja-JP" altLang="en-US" sz="4000" dirty="0"/>
              <a:t>年度ハードウエア</a:t>
            </a:r>
            <a:br>
              <a:rPr lang="en-US" altLang="ja-JP" sz="4000" dirty="0"/>
            </a:br>
            <a:r>
              <a:rPr lang="ja-JP" altLang="en-US" sz="4000" dirty="0"/>
              <a:t>システムプロジェクト</a:t>
            </a:r>
            <a:br>
              <a:rPr lang="en-US" altLang="ja-JP" sz="4000" dirty="0"/>
            </a:br>
            <a:r>
              <a:rPr lang="ja-JP" altLang="en-US" sz="4000" dirty="0"/>
              <a:t>ワイヤレス通信技術</a:t>
            </a:r>
            <a:r>
              <a:rPr lang="en-US" altLang="ja-JP" sz="4000" dirty="0"/>
              <a:t>(1)</a:t>
            </a:r>
            <a:endParaRPr lang="en-PH" sz="4000" dirty="0"/>
          </a:p>
        </p:txBody>
      </p:sp>
      <p:sp>
        <p:nvSpPr>
          <p:cNvPr id="3" name="Subtitle 2"/>
          <p:cNvSpPr>
            <a:spLocks noGrp="1"/>
          </p:cNvSpPr>
          <p:nvPr>
            <p:ph type="subTitle" idx="1"/>
          </p:nvPr>
        </p:nvSpPr>
        <p:spPr>
          <a:xfrm>
            <a:off x="1082040" y="5791200"/>
            <a:ext cx="7010400" cy="787401"/>
          </a:xfrm>
        </p:spPr>
        <p:txBody>
          <a:bodyPr/>
          <a:lstStyle/>
          <a:p>
            <a:r>
              <a:rPr lang="en-US" altLang="ja-JP" dirty="0"/>
              <a:t>2020-09-23</a:t>
            </a:r>
          </a:p>
          <a:p>
            <a:r>
              <a:rPr lang="ja-JP" altLang="en-US" dirty="0"/>
              <a:t>情報システム工学科　福田浩</a:t>
            </a:r>
            <a:endParaRPr lang="en-PH" dirty="0"/>
          </a:p>
        </p:txBody>
      </p:sp>
    </p:spTree>
    <p:extLst>
      <p:ext uri="{BB962C8B-B14F-4D97-AF65-F5344CB8AC3E}">
        <p14:creationId xmlns:p14="http://schemas.microsoft.com/office/powerpoint/2010/main" val="4058357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6200" y="0"/>
            <a:ext cx="8229600" cy="889000"/>
          </a:xfrm>
        </p:spPr>
        <p:txBody>
          <a:bodyPr/>
          <a:lstStyle/>
          <a:p>
            <a:r>
              <a:rPr kumimoji="1" lang="ja-JP" altLang="en-US" dirty="0"/>
              <a:t>アドバタイジングパケットの受信</a:t>
            </a:r>
          </a:p>
        </p:txBody>
      </p:sp>
      <p:pic>
        <p:nvPicPr>
          <p:cNvPr id="4" name="図 3"/>
          <p:cNvPicPr>
            <a:picLocks noChangeAspect="1"/>
          </p:cNvPicPr>
          <p:nvPr/>
        </p:nvPicPr>
        <p:blipFill rotWithShape="1">
          <a:blip r:embed="rId2">
            <a:extLst>
              <a:ext uri="{BEBA8EAE-BF5A-486C-A8C5-ECC9F3942E4B}">
                <a14:imgProps xmlns:a14="http://schemas.microsoft.com/office/drawing/2010/main">
                  <a14:imgLayer r:embed="rId3">
                    <a14:imgEffect>
                      <a14:backgroundRemoval t="1894" b="96212" l="0" r="49791">
                        <a14:foregroundMark x1="28243" y1="28030" x2="32845" y2="27652"/>
                        <a14:foregroundMark x1="36820" y1="28788" x2="36820" y2="28788"/>
                        <a14:foregroundMark x1="39121" y1="36742" x2="39121" y2="36742"/>
                        <a14:foregroundMark x1="37657" y1="48106" x2="32636" y2="61742"/>
                        <a14:foregroundMark x1="22385" y1="53030" x2="25105" y2="59470"/>
                        <a14:foregroundMark x1="12134" y1="51515" x2="18828" y2="35227"/>
                        <a14:foregroundMark x1="21548" y1="34470" x2="24268" y2="34470"/>
                        <a14:foregroundMark x1="27406" y1="39015" x2="28243" y2="44697"/>
                        <a14:foregroundMark x1="12552" y1="56061" x2="12552" y2="62879"/>
                        <a14:foregroundMark x1="13389" y1="69318" x2="16527" y2="70833"/>
                        <a14:foregroundMark x1="20084" y1="72348" x2="20084" y2="72348"/>
                      </a14:backgroundRemoval>
                    </a14:imgEffect>
                  </a14:imgLayer>
                </a14:imgProps>
              </a:ext>
            </a:extLst>
          </a:blip>
          <a:srcRect t="1215" r="50196" b="5680"/>
          <a:stretch/>
        </p:blipFill>
        <p:spPr>
          <a:xfrm>
            <a:off x="6324600" y="5962844"/>
            <a:ext cx="480027" cy="495622"/>
          </a:xfrm>
          <a:prstGeom prst="rect">
            <a:avLst/>
          </a:prstGeom>
        </p:spPr>
      </p:pic>
      <p:sp>
        <p:nvSpPr>
          <p:cNvPr id="7" name="コンテンツ プレースホルダー 6"/>
          <p:cNvSpPr>
            <a:spLocks noGrp="1"/>
          </p:cNvSpPr>
          <p:nvPr>
            <p:ph idx="1"/>
          </p:nvPr>
        </p:nvSpPr>
        <p:spPr>
          <a:xfrm>
            <a:off x="457200" y="1193800"/>
            <a:ext cx="5181600" cy="5080000"/>
          </a:xfrm>
        </p:spPr>
        <p:txBody>
          <a:bodyPr/>
          <a:lstStyle/>
          <a:p>
            <a:r>
              <a:rPr kumimoji="1" lang="ja-JP" altLang="en-US" dirty="0"/>
              <a:t>次ページ以降に示すスケッチ例を参考に，自分のペリフェラルに名前を付与してください</a:t>
            </a:r>
            <a:endParaRPr kumimoji="1" lang="en-US" altLang="ja-JP" dirty="0"/>
          </a:p>
          <a:p>
            <a:r>
              <a:rPr kumimoji="1" lang="ja-JP" altLang="en-US" dirty="0"/>
              <a:t>セントラルのアプリ</a:t>
            </a:r>
            <a:r>
              <a:rPr kumimoji="1" lang="en-US" altLang="ja-JP" dirty="0"/>
              <a:t>(</a:t>
            </a:r>
            <a:r>
              <a:rPr kumimoji="1" lang="en-US" altLang="ja-JP" dirty="0" err="1"/>
              <a:t>nRF</a:t>
            </a:r>
            <a:r>
              <a:rPr kumimoji="1" lang="en-US" altLang="ja-JP" dirty="0"/>
              <a:t> Connect</a:t>
            </a:r>
            <a:r>
              <a:rPr kumimoji="1" lang="ja-JP" altLang="en-US" dirty="0"/>
              <a:t>など</a:t>
            </a:r>
            <a:r>
              <a:rPr kumimoji="1" lang="en-US" altLang="ja-JP" dirty="0"/>
              <a:t>)</a:t>
            </a:r>
            <a:r>
              <a:rPr kumimoji="1" lang="ja-JP" altLang="en-US" dirty="0"/>
              <a:t>で</a:t>
            </a:r>
            <a:r>
              <a:rPr kumimoji="1" lang="en-US" altLang="ja-JP" dirty="0"/>
              <a:t>Scanner</a:t>
            </a:r>
            <a:r>
              <a:rPr kumimoji="1" lang="ja-JP" altLang="en-US" dirty="0"/>
              <a:t>を起動し，自ら設定したデバイスからのアドバタイジングパケット受信を確認してください</a:t>
            </a:r>
          </a:p>
        </p:txBody>
      </p:sp>
      <p:pic>
        <p:nvPicPr>
          <p:cNvPr id="8" name="コンテンツ プレースホルダー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7400" y="1193800"/>
            <a:ext cx="2615244" cy="4651649"/>
          </a:xfrm>
          <a:prstGeom prst="rect">
            <a:avLst/>
          </a:prstGeom>
        </p:spPr>
      </p:pic>
      <p:sp>
        <p:nvSpPr>
          <p:cNvPr id="9" name="テキスト ボックス 8"/>
          <p:cNvSpPr txBox="1"/>
          <p:nvPr/>
        </p:nvSpPr>
        <p:spPr>
          <a:xfrm>
            <a:off x="6804627" y="6089134"/>
            <a:ext cx="1569660" cy="369332"/>
          </a:xfrm>
          <a:prstGeom prst="rect">
            <a:avLst/>
          </a:prstGeom>
          <a:noFill/>
        </p:spPr>
        <p:txBody>
          <a:bodyPr wrap="none" rtlCol="0">
            <a:spAutoFit/>
          </a:bodyPr>
          <a:lstStyle/>
          <a:p>
            <a:r>
              <a:rPr kumimoji="1" lang="ja-JP" altLang="en-US" dirty="0"/>
              <a:t>の場合の画面</a:t>
            </a:r>
          </a:p>
        </p:txBody>
      </p:sp>
    </p:spTree>
    <p:extLst>
      <p:ext uri="{BB962C8B-B14F-4D97-AF65-F5344CB8AC3E}">
        <p14:creationId xmlns:p14="http://schemas.microsoft.com/office/powerpoint/2010/main" val="4024568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スケッチ例</a:t>
            </a:r>
          </a:p>
        </p:txBody>
      </p:sp>
      <p:sp>
        <p:nvSpPr>
          <p:cNvPr id="5" name="コンテンツ プレースホルダー 4"/>
          <p:cNvSpPr>
            <a:spLocks noGrp="1"/>
          </p:cNvSpPr>
          <p:nvPr>
            <p:ph idx="1"/>
          </p:nvPr>
        </p:nvSpPr>
        <p:spPr>
          <a:xfrm>
            <a:off x="76200" y="990600"/>
            <a:ext cx="8839200" cy="5867400"/>
          </a:xfrm>
        </p:spPr>
        <p:txBody>
          <a:bodyPr>
            <a:noAutofit/>
          </a:bodyPr>
          <a:lstStyle/>
          <a:p>
            <a:pPr marL="0" indent="0">
              <a:buNone/>
            </a:pPr>
            <a:r>
              <a:rPr lang="ja-JP" altLang="en-US" sz="1200" dirty="0">
                <a:latin typeface="Courier New" panose="02070309020205020404" pitchFamily="49" charset="0"/>
                <a:cs typeface="Courier New" panose="02070309020205020404" pitchFamily="49" charset="0"/>
              </a:rPr>
              <a:t>#include &lt;BLEDevice.h&gt;</a:t>
            </a:r>
          </a:p>
          <a:p>
            <a:pPr marL="0" indent="0">
              <a:buNone/>
            </a:pPr>
            <a:r>
              <a:rPr lang="ja-JP" altLang="en-US" sz="1200" dirty="0">
                <a:latin typeface="Courier New" panose="02070309020205020404" pitchFamily="49" charset="0"/>
                <a:cs typeface="Courier New" panose="02070309020205020404" pitchFamily="49" charset="0"/>
              </a:rPr>
              <a:t>#include &lt;BLEUtils.h&gt;</a:t>
            </a:r>
          </a:p>
          <a:p>
            <a:pPr marL="0" indent="0">
              <a:buNone/>
            </a:pPr>
            <a:r>
              <a:rPr lang="ja-JP" altLang="en-US" sz="1200" dirty="0">
                <a:latin typeface="Courier New" panose="02070309020205020404" pitchFamily="49" charset="0"/>
                <a:cs typeface="Courier New" panose="02070309020205020404" pitchFamily="49" charset="0"/>
              </a:rPr>
              <a:t>#include &lt;BLEServer.h&gt;</a:t>
            </a:r>
          </a:p>
          <a:p>
            <a:pPr marL="0" indent="0">
              <a:buNone/>
            </a:pPr>
            <a:r>
              <a:rPr lang="ja-JP" altLang="en-US" sz="1200" dirty="0">
                <a:latin typeface="Courier New" panose="02070309020205020404" pitchFamily="49" charset="0"/>
                <a:cs typeface="Courier New" panose="02070309020205020404" pitchFamily="49" charset="0"/>
              </a:rPr>
              <a:t>#define SERVICE_UUID "4fafc201-1fb5-459e-8fcc-c5c9c331914b"</a:t>
            </a:r>
          </a:p>
          <a:p>
            <a:pPr marL="0" indent="0">
              <a:buNone/>
            </a:pPr>
            <a:r>
              <a:rPr lang="ja-JP" altLang="en-US" sz="1200" dirty="0">
                <a:latin typeface="Courier New" panose="02070309020205020404" pitchFamily="49" charset="0"/>
                <a:cs typeface="Courier New" panose="02070309020205020404" pitchFamily="49" charset="0"/>
              </a:rPr>
              <a:t>#define CHARACTERISTIC_UUID "beb5483e-36e1-4688-b7f5-ea07361b26a8"</a:t>
            </a:r>
          </a:p>
          <a:p>
            <a:pPr marL="0" indent="0">
              <a:buNone/>
            </a:pPr>
            <a:endParaRPr lang="ja-JP" altLang="en-US" sz="1200" dirty="0">
              <a:latin typeface="Courier New" panose="02070309020205020404" pitchFamily="49" charset="0"/>
              <a:cs typeface="Courier New" panose="02070309020205020404" pitchFamily="49" charset="0"/>
            </a:endParaRPr>
          </a:p>
          <a:p>
            <a:pPr marL="0" indent="0">
              <a:buNone/>
            </a:pPr>
            <a:r>
              <a:rPr lang="en-US" altLang="ja-JP" sz="1200" dirty="0">
                <a:latin typeface="Courier New" panose="02070309020205020404" pitchFamily="49" charset="0"/>
                <a:cs typeface="Courier New" panose="02070309020205020404" pitchFamily="49" charset="0"/>
              </a:rPr>
              <a:t>class </a:t>
            </a:r>
            <a:r>
              <a:rPr lang="en-US" altLang="ja-JP" sz="1200" dirty="0" err="1">
                <a:latin typeface="Courier New" panose="02070309020205020404" pitchFamily="49" charset="0"/>
                <a:cs typeface="Courier New" panose="02070309020205020404" pitchFamily="49" charset="0"/>
              </a:rPr>
              <a:t>MyCallbacks</a:t>
            </a:r>
            <a:r>
              <a:rPr lang="en-US" altLang="ja-JP" sz="1200" dirty="0">
                <a:latin typeface="Courier New" panose="02070309020205020404" pitchFamily="49" charset="0"/>
                <a:cs typeface="Courier New" panose="02070309020205020404" pitchFamily="49" charset="0"/>
              </a:rPr>
              <a:t>: public </a:t>
            </a:r>
            <a:r>
              <a:rPr lang="en-US" altLang="ja-JP" sz="1200" dirty="0" err="1">
                <a:latin typeface="Courier New" panose="02070309020205020404" pitchFamily="49" charset="0"/>
                <a:cs typeface="Courier New" panose="02070309020205020404" pitchFamily="49" charset="0"/>
              </a:rPr>
              <a:t>BLECharacteristicCallbacks</a:t>
            </a:r>
            <a:r>
              <a:rPr lang="en-US" altLang="ja-JP" sz="1200" dirty="0">
                <a:latin typeface="Courier New" panose="02070309020205020404" pitchFamily="49" charset="0"/>
                <a:cs typeface="Courier New" panose="02070309020205020404" pitchFamily="49" charset="0"/>
              </a:rPr>
              <a:t> {</a:t>
            </a:r>
          </a:p>
          <a:p>
            <a:pPr marL="0" indent="0">
              <a:buNone/>
            </a:pPr>
            <a:r>
              <a:rPr lang="en-US" altLang="ja-JP" sz="1200" dirty="0">
                <a:latin typeface="Courier New" panose="02070309020205020404" pitchFamily="49" charset="0"/>
                <a:cs typeface="Courier New" panose="02070309020205020404" pitchFamily="49" charset="0"/>
              </a:rPr>
              <a:t>    void </a:t>
            </a:r>
            <a:r>
              <a:rPr lang="en-US" altLang="ja-JP" sz="1200" dirty="0" err="1">
                <a:latin typeface="Courier New" panose="02070309020205020404" pitchFamily="49" charset="0"/>
                <a:cs typeface="Courier New" panose="02070309020205020404" pitchFamily="49" charset="0"/>
              </a:rPr>
              <a:t>onWrite</a:t>
            </a:r>
            <a:r>
              <a:rPr lang="en-US" altLang="ja-JP" sz="1200" dirty="0">
                <a:latin typeface="Courier New" panose="02070309020205020404" pitchFamily="49" charset="0"/>
                <a:cs typeface="Courier New" panose="02070309020205020404" pitchFamily="49" charset="0"/>
              </a:rPr>
              <a:t>(</a:t>
            </a:r>
            <a:r>
              <a:rPr lang="en-US" altLang="ja-JP" sz="1200" dirty="0" err="1">
                <a:latin typeface="Courier New" panose="02070309020205020404" pitchFamily="49" charset="0"/>
                <a:cs typeface="Courier New" panose="02070309020205020404" pitchFamily="49" charset="0"/>
              </a:rPr>
              <a:t>BLECharacteristic</a:t>
            </a:r>
            <a:r>
              <a:rPr lang="en-US" altLang="ja-JP" sz="1200" dirty="0">
                <a:latin typeface="Courier New" panose="02070309020205020404" pitchFamily="49" charset="0"/>
                <a:cs typeface="Courier New" panose="02070309020205020404" pitchFamily="49" charset="0"/>
              </a:rPr>
              <a:t> *</a:t>
            </a:r>
            <a:r>
              <a:rPr lang="en-US" altLang="ja-JP" sz="1200" dirty="0" err="1">
                <a:latin typeface="Courier New" panose="02070309020205020404" pitchFamily="49" charset="0"/>
                <a:cs typeface="Courier New" panose="02070309020205020404" pitchFamily="49" charset="0"/>
              </a:rPr>
              <a:t>pCharacteristic</a:t>
            </a:r>
            <a:r>
              <a:rPr lang="en-US" altLang="ja-JP" sz="1200" dirty="0">
                <a:latin typeface="Courier New" panose="02070309020205020404" pitchFamily="49" charset="0"/>
                <a:cs typeface="Courier New" panose="02070309020205020404" pitchFamily="49" charset="0"/>
              </a:rPr>
              <a:t>) {</a:t>
            </a:r>
          </a:p>
          <a:p>
            <a:pPr marL="0" indent="0">
              <a:buNone/>
            </a:pPr>
            <a:r>
              <a:rPr lang="en-US" altLang="ja-JP" sz="1200" dirty="0">
                <a:latin typeface="Courier New" panose="02070309020205020404" pitchFamily="49" charset="0"/>
                <a:cs typeface="Courier New" panose="02070309020205020404" pitchFamily="49" charset="0"/>
              </a:rPr>
              <a:t>      </a:t>
            </a:r>
            <a:r>
              <a:rPr lang="en-US" altLang="ja-JP" sz="1200" dirty="0" err="1">
                <a:latin typeface="Courier New" panose="02070309020205020404" pitchFamily="49" charset="0"/>
                <a:cs typeface="Courier New" panose="02070309020205020404" pitchFamily="49" charset="0"/>
              </a:rPr>
              <a:t>std</a:t>
            </a:r>
            <a:r>
              <a:rPr lang="en-US" altLang="ja-JP" sz="1200" dirty="0">
                <a:latin typeface="Courier New" panose="02070309020205020404" pitchFamily="49" charset="0"/>
                <a:cs typeface="Courier New" panose="02070309020205020404" pitchFamily="49" charset="0"/>
              </a:rPr>
              <a:t>::string value = </a:t>
            </a:r>
            <a:r>
              <a:rPr lang="en-US" altLang="ja-JP" sz="1200" dirty="0" err="1">
                <a:latin typeface="Courier New" panose="02070309020205020404" pitchFamily="49" charset="0"/>
                <a:cs typeface="Courier New" panose="02070309020205020404" pitchFamily="49" charset="0"/>
              </a:rPr>
              <a:t>pCharacteristic</a:t>
            </a:r>
            <a:r>
              <a:rPr lang="en-US" altLang="ja-JP" sz="1200" dirty="0">
                <a:latin typeface="Courier New" panose="02070309020205020404" pitchFamily="49" charset="0"/>
                <a:cs typeface="Courier New" panose="02070309020205020404" pitchFamily="49" charset="0"/>
              </a:rPr>
              <a:t>-&gt;</a:t>
            </a:r>
            <a:r>
              <a:rPr lang="en-US" altLang="ja-JP" sz="1200" dirty="0" err="1">
                <a:latin typeface="Courier New" panose="02070309020205020404" pitchFamily="49" charset="0"/>
                <a:cs typeface="Courier New" panose="02070309020205020404" pitchFamily="49" charset="0"/>
              </a:rPr>
              <a:t>getValue</a:t>
            </a:r>
            <a:r>
              <a:rPr lang="en-US" altLang="ja-JP" sz="1200" dirty="0">
                <a:latin typeface="Courier New" panose="02070309020205020404" pitchFamily="49" charset="0"/>
                <a:cs typeface="Courier New" panose="02070309020205020404" pitchFamily="49" charset="0"/>
              </a:rPr>
              <a:t>();</a:t>
            </a:r>
          </a:p>
          <a:p>
            <a:pPr marL="0" indent="0">
              <a:buNone/>
            </a:pPr>
            <a:r>
              <a:rPr lang="en-US" altLang="ja-JP" sz="1200" dirty="0">
                <a:latin typeface="Courier New" panose="02070309020205020404" pitchFamily="49" charset="0"/>
                <a:cs typeface="Courier New" panose="02070309020205020404" pitchFamily="49" charset="0"/>
              </a:rPr>
              <a:t>      if (</a:t>
            </a:r>
            <a:r>
              <a:rPr lang="en-US" altLang="ja-JP" sz="1200" dirty="0" err="1">
                <a:latin typeface="Courier New" panose="02070309020205020404" pitchFamily="49" charset="0"/>
                <a:cs typeface="Courier New" panose="02070309020205020404" pitchFamily="49" charset="0"/>
              </a:rPr>
              <a:t>value.length</a:t>
            </a:r>
            <a:r>
              <a:rPr lang="en-US" altLang="ja-JP" sz="1200" dirty="0">
                <a:latin typeface="Courier New" panose="02070309020205020404" pitchFamily="49" charset="0"/>
                <a:cs typeface="Courier New" panose="02070309020205020404" pitchFamily="49" charset="0"/>
              </a:rPr>
              <a:t>() &gt; 0) {</a:t>
            </a:r>
          </a:p>
          <a:p>
            <a:pPr marL="0" indent="0">
              <a:buNone/>
            </a:pPr>
            <a:r>
              <a:rPr lang="en-US" altLang="ja-JP" sz="1200" dirty="0">
                <a:latin typeface="Courier New" panose="02070309020205020404" pitchFamily="49" charset="0"/>
                <a:cs typeface="Courier New" panose="02070309020205020404" pitchFamily="49" charset="0"/>
              </a:rPr>
              <a:t>        for (</a:t>
            </a:r>
            <a:r>
              <a:rPr lang="en-US" altLang="ja-JP" sz="1200" dirty="0" err="1">
                <a:latin typeface="Courier New" panose="02070309020205020404" pitchFamily="49" charset="0"/>
                <a:cs typeface="Courier New" panose="02070309020205020404" pitchFamily="49" charset="0"/>
              </a:rPr>
              <a:t>int</a:t>
            </a:r>
            <a:r>
              <a:rPr lang="en-US" altLang="ja-JP" sz="1200" dirty="0">
                <a:latin typeface="Courier New" panose="02070309020205020404" pitchFamily="49" charset="0"/>
                <a:cs typeface="Courier New" panose="02070309020205020404" pitchFamily="49" charset="0"/>
              </a:rPr>
              <a:t> </a:t>
            </a:r>
            <a:r>
              <a:rPr lang="en-US" altLang="ja-JP" sz="1200" dirty="0" err="1">
                <a:latin typeface="Courier New" panose="02070309020205020404" pitchFamily="49" charset="0"/>
                <a:cs typeface="Courier New" panose="02070309020205020404" pitchFamily="49" charset="0"/>
              </a:rPr>
              <a:t>i</a:t>
            </a:r>
            <a:r>
              <a:rPr lang="en-US" altLang="ja-JP" sz="1200" dirty="0">
                <a:latin typeface="Courier New" panose="02070309020205020404" pitchFamily="49" charset="0"/>
                <a:cs typeface="Courier New" panose="02070309020205020404" pitchFamily="49" charset="0"/>
              </a:rPr>
              <a:t> = 0; </a:t>
            </a:r>
            <a:r>
              <a:rPr lang="en-US" altLang="ja-JP" sz="1200" dirty="0" err="1">
                <a:latin typeface="Courier New" panose="02070309020205020404" pitchFamily="49" charset="0"/>
                <a:cs typeface="Courier New" panose="02070309020205020404" pitchFamily="49" charset="0"/>
              </a:rPr>
              <a:t>i</a:t>
            </a:r>
            <a:r>
              <a:rPr lang="en-US" altLang="ja-JP" sz="1200" dirty="0">
                <a:latin typeface="Courier New" panose="02070309020205020404" pitchFamily="49" charset="0"/>
                <a:cs typeface="Courier New" panose="02070309020205020404" pitchFamily="49" charset="0"/>
              </a:rPr>
              <a:t> &lt; </a:t>
            </a:r>
            <a:r>
              <a:rPr lang="en-US" altLang="ja-JP" sz="1200" dirty="0" err="1">
                <a:latin typeface="Courier New" panose="02070309020205020404" pitchFamily="49" charset="0"/>
                <a:cs typeface="Courier New" panose="02070309020205020404" pitchFamily="49" charset="0"/>
              </a:rPr>
              <a:t>value.length</a:t>
            </a:r>
            <a:r>
              <a:rPr lang="en-US" altLang="ja-JP" sz="1200" dirty="0">
                <a:latin typeface="Courier New" panose="02070309020205020404" pitchFamily="49" charset="0"/>
                <a:cs typeface="Courier New" panose="02070309020205020404" pitchFamily="49" charset="0"/>
              </a:rPr>
              <a:t>(); </a:t>
            </a:r>
            <a:r>
              <a:rPr lang="en-US" altLang="ja-JP" sz="1200" dirty="0" err="1">
                <a:latin typeface="Courier New" panose="02070309020205020404" pitchFamily="49" charset="0"/>
                <a:cs typeface="Courier New" panose="02070309020205020404" pitchFamily="49" charset="0"/>
              </a:rPr>
              <a:t>i</a:t>
            </a:r>
            <a:r>
              <a:rPr lang="en-US" altLang="ja-JP" sz="1200" dirty="0">
                <a:latin typeface="Courier New" panose="02070309020205020404" pitchFamily="49" charset="0"/>
                <a:cs typeface="Courier New" panose="02070309020205020404" pitchFamily="49" charset="0"/>
              </a:rPr>
              <a:t>++){</a:t>
            </a:r>
          </a:p>
          <a:p>
            <a:pPr marL="0" indent="0">
              <a:buNone/>
            </a:pPr>
            <a:r>
              <a:rPr lang="en-US" altLang="ja-JP" sz="1200" dirty="0">
                <a:latin typeface="Courier New" panose="02070309020205020404" pitchFamily="49" charset="0"/>
                <a:cs typeface="Courier New" panose="02070309020205020404" pitchFamily="49" charset="0"/>
              </a:rPr>
              <a:t>          </a:t>
            </a:r>
            <a:r>
              <a:rPr lang="en-US" altLang="ja-JP" sz="1200" dirty="0" err="1">
                <a:latin typeface="Courier New" panose="02070309020205020404" pitchFamily="49" charset="0"/>
                <a:cs typeface="Courier New" panose="02070309020205020404" pitchFamily="49" charset="0"/>
              </a:rPr>
              <a:t>Serial.print</a:t>
            </a:r>
            <a:r>
              <a:rPr lang="en-US" altLang="ja-JP" sz="1200" dirty="0">
                <a:latin typeface="Courier New" panose="02070309020205020404" pitchFamily="49" charset="0"/>
                <a:cs typeface="Courier New" panose="02070309020205020404" pitchFamily="49" charset="0"/>
              </a:rPr>
              <a:t>(value[</a:t>
            </a:r>
            <a:r>
              <a:rPr lang="en-US" altLang="ja-JP" sz="1200" dirty="0" err="1">
                <a:latin typeface="Courier New" panose="02070309020205020404" pitchFamily="49" charset="0"/>
                <a:cs typeface="Courier New" panose="02070309020205020404" pitchFamily="49" charset="0"/>
              </a:rPr>
              <a:t>i</a:t>
            </a:r>
            <a:r>
              <a:rPr lang="en-US" altLang="ja-JP" sz="1200" dirty="0">
                <a:latin typeface="Courier New" panose="02070309020205020404" pitchFamily="49" charset="0"/>
                <a:cs typeface="Courier New" panose="02070309020205020404" pitchFamily="49" charset="0"/>
              </a:rPr>
              <a:t>]);</a:t>
            </a:r>
          </a:p>
          <a:p>
            <a:pPr marL="0" indent="0">
              <a:buNone/>
            </a:pPr>
            <a:r>
              <a:rPr lang="en-US" altLang="ja-JP" sz="1200" dirty="0">
                <a:latin typeface="Courier New" panose="02070309020205020404" pitchFamily="49" charset="0"/>
                <a:cs typeface="Courier New" panose="02070309020205020404" pitchFamily="49" charset="0"/>
              </a:rPr>
              <a:t>          </a:t>
            </a:r>
            <a:r>
              <a:rPr lang="en-US" altLang="ja-JP" sz="1200" dirty="0" err="1">
                <a:latin typeface="Courier New" panose="02070309020205020404" pitchFamily="49" charset="0"/>
                <a:cs typeface="Courier New" panose="02070309020205020404" pitchFamily="49" charset="0"/>
              </a:rPr>
              <a:t>Serial.print</a:t>
            </a:r>
            <a:r>
              <a:rPr lang="en-US" altLang="ja-JP" sz="1200" dirty="0">
                <a:latin typeface="Courier New" panose="02070309020205020404" pitchFamily="49" charset="0"/>
                <a:cs typeface="Courier New" panose="02070309020205020404" pitchFamily="49" charset="0"/>
              </a:rPr>
              <a:t>("\t");</a:t>
            </a:r>
          </a:p>
          <a:p>
            <a:pPr marL="0" indent="0">
              <a:buNone/>
            </a:pPr>
            <a:r>
              <a:rPr lang="en-US" altLang="ja-JP" sz="1200" dirty="0">
                <a:latin typeface="Courier New" panose="02070309020205020404" pitchFamily="49" charset="0"/>
                <a:cs typeface="Courier New" panose="02070309020205020404" pitchFamily="49" charset="0"/>
              </a:rPr>
              <a:t>        }</a:t>
            </a:r>
          </a:p>
          <a:p>
            <a:pPr marL="0" indent="0">
              <a:buNone/>
            </a:pPr>
            <a:r>
              <a:rPr lang="en-US" altLang="ja-JP" sz="1200" dirty="0">
                <a:latin typeface="Courier New" panose="02070309020205020404" pitchFamily="49" charset="0"/>
                <a:cs typeface="Courier New" panose="02070309020205020404" pitchFamily="49" charset="0"/>
              </a:rPr>
              <a:t>        if(value[0]=='A')</a:t>
            </a:r>
            <a:r>
              <a:rPr lang="en-US" altLang="ja-JP" sz="1200" dirty="0" err="1">
                <a:latin typeface="Courier New" panose="02070309020205020404" pitchFamily="49" charset="0"/>
                <a:cs typeface="Courier New" panose="02070309020205020404" pitchFamily="49" charset="0"/>
              </a:rPr>
              <a:t>digitalWrite</a:t>
            </a:r>
            <a:r>
              <a:rPr lang="en-US" altLang="ja-JP" sz="1200" dirty="0">
                <a:latin typeface="Courier New" panose="02070309020205020404" pitchFamily="49" charset="0"/>
                <a:cs typeface="Courier New" panose="02070309020205020404" pitchFamily="49" charset="0"/>
              </a:rPr>
              <a:t>(13,HIGH);</a:t>
            </a:r>
          </a:p>
          <a:p>
            <a:pPr marL="0" indent="0">
              <a:buNone/>
            </a:pPr>
            <a:r>
              <a:rPr lang="en-US" altLang="ja-JP" sz="1200" dirty="0">
                <a:latin typeface="Courier New" panose="02070309020205020404" pitchFamily="49" charset="0"/>
                <a:cs typeface="Courier New" panose="02070309020205020404" pitchFamily="49" charset="0"/>
              </a:rPr>
              <a:t>        if(value[0]=='B')</a:t>
            </a:r>
            <a:r>
              <a:rPr lang="en-US" altLang="ja-JP" sz="1200" dirty="0" err="1">
                <a:latin typeface="Courier New" panose="02070309020205020404" pitchFamily="49" charset="0"/>
                <a:cs typeface="Courier New" panose="02070309020205020404" pitchFamily="49" charset="0"/>
              </a:rPr>
              <a:t>digitalWrite</a:t>
            </a:r>
            <a:r>
              <a:rPr lang="en-US" altLang="ja-JP" sz="1200" dirty="0">
                <a:latin typeface="Courier New" panose="02070309020205020404" pitchFamily="49" charset="0"/>
                <a:cs typeface="Courier New" panose="02070309020205020404" pitchFamily="49" charset="0"/>
              </a:rPr>
              <a:t>(13,LOW);</a:t>
            </a:r>
          </a:p>
          <a:p>
            <a:pPr marL="0" indent="0">
              <a:buNone/>
            </a:pPr>
            <a:r>
              <a:rPr lang="en-US" altLang="ja-JP" sz="1200" dirty="0">
                <a:latin typeface="Courier New" panose="02070309020205020404" pitchFamily="49" charset="0"/>
                <a:cs typeface="Courier New" panose="02070309020205020404" pitchFamily="49" charset="0"/>
              </a:rPr>
              <a:t>      }</a:t>
            </a:r>
          </a:p>
          <a:p>
            <a:pPr marL="0" indent="0">
              <a:buNone/>
            </a:pPr>
            <a:r>
              <a:rPr lang="en-US" altLang="ja-JP" sz="1200" dirty="0">
                <a:latin typeface="Courier New" panose="02070309020205020404" pitchFamily="49" charset="0"/>
                <a:cs typeface="Courier New" panose="02070309020205020404" pitchFamily="49" charset="0"/>
              </a:rPr>
              <a:t>    }    </a:t>
            </a:r>
          </a:p>
          <a:p>
            <a:pPr marL="0" indent="0">
              <a:buNone/>
            </a:pPr>
            <a:r>
              <a:rPr lang="en-US" altLang="ja-JP" sz="1200" dirty="0">
                <a:latin typeface="Courier New" panose="02070309020205020404" pitchFamily="49" charset="0"/>
                <a:cs typeface="Courier New" panose="02070309020205020404" pitchFamily="49" charset="0"/>
              </a:rPr>
              <a:t>    void </a:t>
            </a:r>
            <a:r>
              <a:rPr lang="en-US" altLang="ja-JP" sz="1200" dirty="0" err="1">
                <a:latin typeface="Courier New" panose="02070309020205020404" pitchFamily="49" charset="0"/>
                <a:cs typeface="Courier New" panose="02070309020205020404" pitchFamily="49" charset="0"/>
              </a:rPr>
              <a:t>onRead</a:t>
            </a:r>
            <a:r>
              <a:rPr lang="en-US" altLang="ja-JP" sz="1200" dirty="0">
                <a:latin typeface="Courier New" panose="02070309020205020404" pitchFamily="49" charset="0"/>
                <a:cs typeface="Courier New" panose="02070309020205020404" pitchFamily="49" charset="0"/>
              </a:rPr>
              <a:t>(</a:t>
            </a:r>
            <a:r>
              <a:rPr lang="en-US" altLang="ja-JP" sz="1200" dirty="0" err="1">
                <a:latin typeface="Courier New" panose="02070309020205020404" pitchFamily="49" charset="0"/>
                <a:cs typeface="Courier New" panose="02070309020205020404" pitchFamily="49" charset="0"/>
              </a:rPr>
              <a:t>BLECharacteristic</a:t>
            </a:r>
            <a:r>
              <a:rPr lang="en-US" altLang="ja-JP" sz="1200" dirty="0">
                <a:latin typeface="Courier New" panose="02070309020205020404" pitchFamily="49" charset="0"/>
                <a:cs typeface="Courier New" panose="02070309020205020404" pitchFamily="49" charset="0"/>
              </a:rPr>
              <a:t> *</a:t>
            </a:r>
            <a:r>
              <a:rPr lang="en-US" altLang="ja-JP" sz="1200" dirty="0" err="1">
                <a:latin typeface="Courier New" panose="02070309020205020404" pitchFamily="49" charset="0"/>
                <a:cs typeface="Courier New" panose="02070309020205020404" pitchFamily="49" charset="0"/>
              </a:rPr>
              <a:t>pCharacteristic</a:t>
            </a:r>
            <a:r>
              <a:rPr lang="en-US" altLang="ja-JP" sz="1200" dirty="0">
                <a:latin typeface="Courier New" panose="02070309020205020404" pitchFamily="49" charset="0"/>
                <a:cs typeface="Courier New" panose="02070309020205020404" pitchFamily="49" charset="0"/>
              </a:rPr>
              <a:t>) {</a:t>
            </a:r>
          </a:p>
          <a:p>
            <a:pPr marL="0" indent="0">
              <a:buNone/>
            </a:pPr>
            <a:r>
              <a:rPr lang="en-US" altLang="ja-JP" sz="1200" dirty="0">
                <a:latin typeface="Courier New" panose="02070309020205020404" pitchFamily="49" charset="0"/>
                <a:cs typeface="Courier New" panose="02070309020205020404" pitchFamily="49" charset="0"/>
              </a:rPr>
              <a:t>      </a:t>
            </a:r>
            <a:r>
              <a:rPr lang="en-US" altLang="ja-JP" sz="1200" dirty="0" err="1">
                <a:latin typeface="Courier New" panose="02070309020205020404" pitchFamily="49" charset="0"/>
                <a:cs typeface="Courier New" panose="02070309020205020404" pitchFamily="49" charset="0"/>
              </a:rPr>
              <a:t>int</a:t>
            </a:r>
            <a:r>
              <a:rPr lang="en-US" altLang="ja-JP" sz="1200" dirty="0">
                <a:latin typeface="Courier New" panose="02070309020205020404" pitchFamily="49" charset="0"/>
                <a:cs typeface="Courier New" panose="02070309020205020404" pitchFamily="49" charset="0"/>
              </a:rPr>
              <a:t> </a:t>
            </a:r>
            <a:r>
              <a:rPr lang="en-US" altLang="ja-JP" sz="1200" dirty="0" err="1">
                <a:latin typeface="Courier New" panose="02070309020205020404" pitchFamily="49" charset="0"/>
                <a:cs typeface="Courier New" panose="02070309020205020404" pitchFamily="49" charset="0"/>
              </a:rPr>
              <a:t>i</a:t>
            </a:r>
            <a:r>
              <a:rPr lang="en-US" altLang="ja-JP" sz="1200" dirty="0">
                <a:latin typeface="Courier New" panose="02070309020205020404" pitchFamily="49" charset="0"/>
                <a:cs typeface="Courier New" panose="02070309020205020404" pitchFamily="49" charset="0"/>
              </a:rPr>
              <a:t> = </a:t>
            </a:r>
            <a:r>
              <a:rPr lang="en-US" altLang="ja-JP" sz="1200" dirty="0" err="1">
                <a:latin typeface="Courier New" panose="02070309020205020404" pitchFamily="49" charset="0"/>
                <a:cs typeface="Courier New" panose="02070309020205020404" pitchFamily="49" charset="0"/>
              </a:rPr>
              <a:t>analogRead</a:t>
            </a:r>
            <a:r>
              <a:rPr lang="en-US" altLang="ja-JP" sz="1200" dirty="0">
                <a:latin typeface="Courier New" panose="02070309020205020404" pitchFamily="49" charset="0"/>
                <a:cs typeface="Courier New" panose="02070309020205020404" pitchFamily="49" charset="0"/>
              </a:rPr>
              <a:t>(39);</a:t>
            </a:r>
          </a:p>
          <a:p>
            <a:pPr marL="0" indent="0">
              <a:buNone/>
            </a:pPr>
            <a:r>
              <a:rPr lang="en-US" altLang="ja-JP" sz="1200" dirty="0">
                <a:latin typeface="Courier New" panose="02070309020205020404" pitchFamily="49" charset="0"/>
                <a:cs typeface="Courier New" panose="02070309020205020404" pitchFamily="49" charset="0"/>
              </a:rPr>
              <a:t>      </a:t>
            </a:r>
            <a:r>
              <a:rPr lang="en-US" altLang="ja-JP" sz="1200" dirty="0" err="1">
                <a:latin typeface="Courier New" panose="02070309020205020404" pitchFamily="49" charset="0"/>
                <a:cs typeface="Courier New" panose="02070309020205020404" pitchFamily="49" charset="0"/>
              </a:rPr>
              <a:t>pCharacteristic</a:t>
            </a:r>
            <a:r>
              <a:rPr lang="en-US" altLang="ja-JP" sz="1200" dirty="0">
                <a:latin typeface="Courier New" panose="02070309020205020404" pitchFamily="49" charset="0"/>
                <a:cs typeface="Courier New" panose="02070309020205020404" pitchFamily="49" charset="0"/>
              </a:rPr>
              <a:t>-&gt;</a:t>
            </a:r>
            <a:r>
              <a:rPr lang="en-US" altLang="ja-JP" sz="1200" dirty="0" err="1">
                <a:latin typeface="Courier New" panose="02070309020205020404" pitchFamily="49" charset="0"/>
                <a:cs typeface="Courier New" panose="02070309020205020404" pitchFamily="49" charset="0"/>
              </a:rPr>
              <a:t>setValue</a:t>
            </a:r>
            <a:r>
              <a:rPr lang="en-US" altLang="ja-JP" sz="1200" dirty="0">
                <a:latin typeface="Courier New" panose="02070309020205020404" pitchFamily="49" charset="0"/>
                <a:cs typeface="Courier New" panose="02070309020205020404" pitchFamily="49" charset="0"/>
              </a:rPr>
              <a:t>(</a:t>
            </a:r>
            <a:r>
              <a:rPr lang="en-US" altLang="ja-JP" sz="1200" dirty="0" err="1">
                <a:latin typeface="Courier New" panose="02070309020205020404" pitchFamily="49" charset="0"/>
                <a:cs typeface="Courier New" panose="02070309020205020404" pitchFamily="49" charset="0"/>
              </a:rPr>
              <a:t>i</a:t>
            </a:r>
            <a:r>
              <a:rPr lang="en-US" altLang="ja-JP" sz="1200" dirty="0">
                <a:latin typeface="Courier New" panose="02070309020205020404" pitchFamily="49" charset="0"/>
                <a:cs typeface="Courier New" panose="02070309020205020404" pitchFamily="49" charset="0"/>
              </a:rPr>
              <a:t>);</a:t>
            </a:r>
          </a:p>
          <a:p>
            <a:pPr marL="0" indent="0">
              <a:buNone/>
            </a:pPr>
            <a:r>
              <a:rPr lang="en-US" altLang="ja-JP" sz="1200" dirty="0">
                <a:latin typeface="Courier New" panose="02070309020205020404" pitchFamily="49" charset="0"/>
                <a:cs typeface="Courier New" panose="02070309020205020404" pitchFamily="49" charset="0"/>
              </a:rPr>
              <a:t>    }</a:t>
            </a:r>
          </a:p>
          <a:p>
            <a:pPr marL="0" indent="0">
              <a:buNone/>
            </a:pPr>
            <a:r>
              <a:rPr lang="en-US" altLang="ja-JP" sz="1200" dirty="0">
                <a:latin typeface="Courier New" panose="02070309020205020404" pitchFamily="49" charset="0"/>
                <a:cs typeface="Courier New" panose="02070309020205020404" pitchFamily="49" charset="0"/>
              </a:rPr>
              <a:t>};</a:t>
            </a:r>
            <a:endParaRPr kumimoji="1" lang="ja-JP" altLang="en-US"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765279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スケッチ例 </a:t>
            </a:r>
            <a:r>
              <a:rPr kumimoji="1" lang="en-US" altLang="ja-JP" dirty="0"/>
              <a:t>(</a:t>
            </a:r>
            <a:r>
              <a:rPr kumimoji="1" lang="ja-JP" altLang="en-US" dirty="0"/>
              <a:t>つづき</a:t>
            </a:r>
            <a:r>
              <a:rPr kumimoji="1" lang="en-US" altLang="ja-JP" dirty="0"/>
              <a:t>)</a:t>
            </a:r>
            <a:endParaRPr kumimoji="1" lang="ja-JP" altLang="en-US" dirty="0"/>
          </a:p>
        </p:txBody>
      </p:sp>
      <p:sp>
        <p:nvSpPr>
          <p:cNvPr id="5" name="コンテンツ プレースホルダー 4"/>
          <p:cNvSpPr>
            <a:spLocks noGrp="1"/>
          </p:cNvSpPr>
          <p:nvPr>
            <p:ph idx="1"/>
          </p:nvPr>
        </p:nvSpPr>
        <p:spPr>
          <a:xfrm>
            <a:off x="76200" y="990600"/>
            <a:ext cx="8763000" cy="5486400"/>
          </a:xfrm>
        </p:spPr>
        <p:txBody>
          <a:bodyPr>
            <a:noAutofit/>
          </a:bodyPr>
          <a:lstStyle/>
          <a:p>
            <a:pPr marL="0" indent="0">
              <a:buNone/>
            </a:pPr>
            <a:r>
              <a:rPr lang="en-US" altLang="ja-JP" sz="1400" dirty="0">
                <a:latin typeface="Courier New" panose="02070309020205020404" pitchFamily="49" charset="0"/>
                <a:cs typeface="Courier New" panose="02070309020205020404" pitchFamily="49" charset="0"/>
              </a:rPr>
              <a:t>void setup() {</a:t>
            </a:r>
          </a:p>
          <a:p>
            <a:pPr marL="0" indent="0">
              <a:buNone/>
            </a:pPr>
            <a:r>
              <a:rPr lang="en-US" altLang="ja-JP" sz="1400" dirty="0">
                <a:latin typeface="Courier New" panose="02070309020205020404" pitchFamily="49" charset="0"/>
                <a:cs typeface="Courier New" panose="02070309020205020404" pitchFamily="49" charset="0"/>
              </a:rPr>
              <a:t>  </a:t>
            </a:r>
            <a:r>
              <a:rPr lang="en-US" altLang="ja-JP" sz="1400" dirty="0" err="1">
                <a:latin typeface="Courier New" panose="02070309020205020404" pitchFamily="49" charset="0"/>
                <a:cs typeface="Courier New" panose="02070309020205020404" pitchFamily="49" charset="0"/>
              </a:rPr>
              <a:t>Serial.begin</a:t>
            </a:r>
            <a:r>
              <a:rPr lang="en-US" altLang="ja-JP" sz="1400" dirty="0">
                <a:latin typeface="Courier New" panose="02070309020205020404" pitchFamily="49" charset="0"/>
                <a:cs typeface="Courier New" panose="02070309020205020404" pitchFamily="49" charset="0"/>
              </a:rPr>
              <a:t>(115200);</a:t>
            </a:r>
          </a:p>
          <a:p>
            <a:pPr marL="0" indent="0">
              <a:buNone/>
            </a:pPr>
            <a:r>
              <a:rPr lang="en-US" altLang="ja-JP" sz="1400" dirty="0">
                <a:latin typeface="Courier New" panose="02070309020205020404" pitchFamily="49" charset="0"/>
                <a:cs typeface="Courier New" panose="02070309020205020404" pitchFamily="49" charset="0"/>
              </a:rPr>
              <a:t>  </a:t>
            </a:r>
            <a:r>
              <a:rPr lang="en-US" altLang="ja-JP" sz="1400" dirty="0" err="1">
                <a:latin typeface="Courier New" panose="02070309020205020404" pitchFamily="49" charset="0"/>
                <a:cs typeface="Courier New" panose="02070309020205020404" pitchFamily="49" charset="0"/>
              </a:rPr>
              <a:t>pinMode</a:t>
            </a:r>
            <a:r>
              <a:rPr lang="en-US" altLang="ja-JP" sz="1400" dirty="0">
                <a:latin typeface="Courier New" panose="02070309020205020404" pitchFamily="49" charset="0"/>
                <a:cs typeface="Courier New" panose="02070309020205020404" pitchFamily="49" charset="0"/>
              </a:rPr>
              <a:t>(13, OUTPUT);</a:t>
            </a:r>
          </a:p>
          <a:p>
            <a:pPr marL="0" indent="0">
              <a:buNone/>
            </a:pPr>
            <a:r>
              <a:rPr lang="en-US" altLang="ja-JP" sz="1400" dirty="0">
                <a:latin typeface="Courier New" panose="02070309020205020404" pitchFamily="49" charset="0"/>
                <a:cs typeface="Courier New" panose="02070309020205020404" pitchFamily="49" charset="0"/>
              </a:rPr>
              <a:t>  </a:t>
            </a:r>
            <a:r>
              <a:rPr lang="en-US" altLang="ja-JP" sz="1400" dirty="0" err="1">
                <a:latin typeface="Courier New" panose="02070309020205020404" pitchFamily="49" charset="0"/>
                <a:cs typeface="Courier New" panose="02070309020205020404" pitchFamily="49" charset="0"/>
              </a:rPr>
              <a:t>pinMode</a:t>
            </a:r>
            <a:r>
              <a:rPr lang="en-US" altLang="ja-JP" sz="1400" dirty="0">
                <a:latin typeface="Courier New" panose="02070309020205020404" pitchFamily="49" charset="0"/>
                <a:cs typeface="Courier New" panose="02070309020205020404" pitchFamily="49" charset="0"/>
              </a:rPr>
              <a:t>(39, INPUT);</a:t>
            </a:r>
          </a:p>
          <a:p>
            <a:pPr marL="0" indent="0">
              <a:buNone/>
            </a:pPr>
            <a:r>
              <a:rPr lang="en-US" altLang="ja-JP" sz="1400" dirty="0">
                <a:latin typeface="Courier New" panose="02070309020205020404" pitchFamily="49" charset="0"/>
                <a:cs typeface="Courier New" panose="02070309020205020404" pitchFamily="49" charset="0"/>
              </a:rPr>
              <a:t>  </a:t>
            </a:r>
            <a:r>
              <a:rPr lang="en-US" altLang="ja-JP" sz="1400" dirty="0" err="1">
                <a:latin typeface="Courier New" panose="02070309020205020404" pitchFamily="49" charset="0"/>
                <a:cs typeface="Courier New" panose="02070309020205020404" pitchFamily="49" charset="0"/>
              </a:rPr>
              <a:t>BLEDevice</a:t>
            </a:r>
            <a:r>
              <a:rPr lang="en-US" altLang="ja-JP" sz="1400" dirty="0">
                <a:latin typeface="Courier New" panose="02070309020205020404" pitchFamily="49" charset="0"/>
                <a:cs typeface="Courier New" panose="02070309020205020404" pitchFamily="49" charset="0"/>
              </a:rPr>
              <a:t>::</a:t>
            </a:r>
            <a:r>
              <a:rPr lang="en-US" altLang="ja-JP" sz="1400" dirty="0" err="1">
                <a:latin typeface="Courier New" panose="02070309020205020404" pitchFamily="49" charset="0"/>
                <a:cs typeface="Courier New" panose="02070309020205020404" pitchFamily="49" charset="0"/>
              </a:rPr>
              <a:t>init</a:t>
            </a:r>
            <a:r>
              <a:rPr lang="en-US" altLang="ja-JP" sz="1400" dirty="0">
                <a:latin typeface="Courier New" panose="02070309020205020404" pitchFamily="49" charset="0"/>
                <a:cs typeface="Courier New" panose="02070309020205020404" pitchFamily="49" charset="0"/>
              </a:rPr>
              <a:t>("HDP_ESP32");</a:t>
            </a:r>
          </a:p>
          <a:p>
            <a:pPr marL="0" indent="0">
              <a:buNone/>
            </a:pPr>
            <a:r>
              <a:rPr lang="en-US" altLang="ja-JP" sz="1400" dirty="0">
                <a:latin typeface="Courier New" panose="02070309020205020404" pitchFamily="49" charset="0"/>
                <a:cs typeface="Courier New" panose="02070309020205020404" pitchFamily="49" charset="0"/>
              </a:rPr>
              <a:t>  </a:t>
            </a:r>
            <a:r>
              <a:rPr lang="en-US" altLang="ja-JP" sz="1400" dirty="0" err="1">
                <a:latin typeface="Courier New" panose="02070309020205020404" pitchFamily="49" charset="0"/>
                <a:cs typeface="Courier New" panose="02070309020205020404" pitchFamily="49" charset="0"/>
              </a:rPr>
              <a:t>BLEServer</a:t>
            </a:r>
            <a:r>
              <a:rPr lang="en-US" altLang="ja-JP" sz="1400" dirty="0">
                <a:latin typeface="Courier New" panose="02070309020205020404" pitchFamily="49" charset="0"/>
                <a:cs typeface="Courier New" panose="02070309020205020404" pitchFamily="49" charset="0"/>
              </a:rPr>
              <a:t> *</a:t>
            </a:r>
            <a:r>
              <a:rPr lang="en-US" altLang="ja-JP" sz="1400" dirty="0" err="1">
                <a:latin typeface="Courier New" panose="02070309020205020404" pitchFamily="49" charset="0"/>
                <a:cs typeface="Courier New" panose="02070309020205020404" pitchFamily="49" charset="0"/>
              </a:rPr>
              <a:t>pServer</a:t>
            </a:r>
            <a:r>
              <a:rPr lang="en-US" altLang="ja-JP" sz="1400" dirty="0">
                <a:latin typeface="Courier New" panose="02070309020205020404" pitchFamily="49" charset="0"/>
                <a:cs typeface="Courier New" panose="02070309020205020404" pitchFamily="49" charset="0"/>
              </a:rPr>
              <a:t> = </a:t>
            </a:r>
            <a:r>
              <a:rPr lang="en-US" altLang="ja-JP" sz="1400" dirty="0" err="1">
                <a:latin typeface="Courier New" panose="02070309020205020404" pitchFamily="49" charset="0"/>
                <a:cs typeface="Courier New" panose="02070309020205020404" pitchFamily="49" charset="0"/>
              </a:rPr>
              <a:t>BLEDevice</a:t>
            </a:r>
            <a:r>
              <a:rPr lang="en-US" altLang="ja-JP" sz="1400" dirty="0">
                <a:latin typeface="Courier New" panose="02070309020205020404" pitchFamily="49" charset="0"/>
                <a:cs typeface="Courier New" panose="02070309020205020404" pitchFamily="49" charset="0"/>
              </a:rPr>
              <a:t>::</a:t>
            </a:r>
            <a:r>
              <a:rPr lang="en-US" altLang="ja-JP" sz="1400" dirty="0" err="1">
                <a:latin typeface="Courier New" panose="02070309020205020404" pitchFamily="49" charset="0"/>
                <a:cs typeface="Courier New" panose="02070309020205020404" pitchFamily="49" charset="0"/>
              </a:rPr>
              <a:t>createServer</a:t>
            </a:r>
            <a:r>
              <a:rPr lang="en-US" altLang="ja-JP" sz="1400" dirty="0">
                <a:latin typeface="Courier New" panose="02070309020205020404" pitchFamily="49" charset="0"/>
                <a:cs typeface="Courier New" panose="02070309020205020404" pitchFamily="49" charset="0"/>
              </a:rPr>
              <a:t>();</a:t>
            </a:r>
          </a:p>
          <a:p>
            <a:pPr marL="0" indent="0">
              <a:buNone/>
            </a:pPr>
            <a:r>
              <a:rPr lang="en-US" altLang="ja-JP" sz="1400" dirty="0">
                <a:latin typeface="Courier New" panose="02070309020205020404" pitchFamily="49" charset="0"/>
                <a:cs typeface="Courier New" panose="02070309020205020404" pitchFamily="49" charset="0"/>
              </a:rPr>
              <a:t>  </a:t>
            </a:r>
            <a:r>
              <a:rPr lang="en-US" altLang="ja-JP" sz="1400" dirty="0" err="1">
                <a:latin typeface="Courier New" panose="02070309020205020404" pitchFamily="49" charset="0"/>
                <a:cs typeface="Courier New" panose="02070309020205020404" pitchFamily="49" charset="0"/>
              </a:rPr>
              <a:t>BLEService</a:t>
            </a:r>
            <a:r>
              <a:rPr lang="en-US" altLang="ja-JP" sz="1400" dirty="0">
                <a:latin typeface="Courier New" panose="02070309020205020404" pitchFamily="49" charset="0"/>
                <a:cs typeface="Courier New" panose="02070309020205020404" pitchFamily="49" charset="0"/>
              </a:rPr>
              <a:t> *</a:t>
            </a:r>
            <a:r>
              <a:rPr lang="en-US" altLang="ja-JP" sz="1400" dirty="0" err="1">
                <a:latin typeface="Courier New" panose="02070309020205020404" pitchFamily="49" charset="0"/>
                <a:cs typeface="Courier New" panose="02070309020205020404" pitchFamily="49" charset="0"/>
              </a:rPr>
              <a:t>pService</a:t>
            </a:r>
            <a:r>
              <a:rPr lang="en-US" altLang="ja-JP" sz="1400" dirty="0">
                <a:latin typeface="Courier New" panose="02070309020205020404" pitchFamily="49" charset="0"/>
                <a:cs typeface="Courier New" panose="02070309020205020404" pitchFamily="49" charset="0"/>
              </a:rPr>
              <a:t> = </a:t>
            </a:r>
            <a:r>
              <a:rPr lang="en-US" altLang="ja-JP" sz="1400" dirty="0" err="1">
                <a:latin typeface="Courier New" panose="02070309020205020404" pitchFamily="49" charset="0"/>
                <a:cs typeface="Courier New" panose="02070309020205020404" pitchFamily="49" charset="0"/>
              </a:rPr>
              <a:t>pServer</a:t>
            </a:r>
            <a:r>
              <a:rPr lang="en-US" altLang="ja-JP" sz="1400" dirty="0">
                <a:latin typeface="Courier New" panose="02070309020205020404" pitchFamily="49" charset="0"/>
                <a:cs typeface="Courier New" panose="02070309020205020404" pitchFamily="49" charset="0"/>
              </a:rPr>
              <a:t>-&gt;</a:t>
            </a:r>
            <a:r>
              <a:rPr lang="en-US" altLang="ja-JP" sz="1400" dirty="0" err="1">
                <a:latin typeface="Courier New" panose="02070309020205020404" pitchFamily="49" charset="0"/>
                <a:cs typeface="Courier New" panose="02070309020205020404" pitchFamily="49" charset="0"/>
              </a:rPr>
              <a:t>createService</a:t>
            </a:r>
            <a:r>
              <a:rPr lang="en-US" altLang="ja-JP" sz="1400" dirty="0">
                <a:latin typeface="Courier New" panose="02070309020205020404" pitchFamily="49" charset="0"/>
                <a:cs typeface="Courier New" panose="02070309020205020404" pitchFamily="49" charset="0"/>
              </a:rPr>
              <a:t>(SERVICE_UUID);</a:t>
            </a:r>
          </a:p>
          <a:p>
            <a:pPr marL="0" indent="0">
              <a:buNone/>
            </a:pPr>
            <a:r>
              <a:rPr lang="en-US" altLang="ja-JP" sz="1400" dirty="0">
                <a:latin typeface="Courier New" panose="02070309020205020404" pitchFamily="49" charset="0"/>
                <a:cs typeface="Courier New" panose="02070309020205020404" pitchFamily="49" charset="0"/>
              </a:rPr>
              <a:t>  </a:t>
            </a:r>
            <a:r>
              <a:rPr lang="en-US" altLang="ja-JP" sz="1400" dirty="0" err="1">
                <a:latin typeface="Courier New" panose="02070309020205020404" pitchFamily="49" charset="0"/>
                <a:cs typeface="Courier New" panose="02070309020205020404" pitchFamily="49" charset="0"/>
              </a:rPr>
              <a:t>BLECharacteristic</a:t>
            </a:r>
            <a:r>
              <a:rPr lang="en-US" altLang="ja-JP" sz="1400" dirty="0">
                <a:latin typeface="Courier New" panose="02070309020205020404" pitchFamily="49" charset="0"/>
                <a:cs typeface="Courier New" panose="02070309020205020404" pitchFamily="49" charset="0"/>
              </a:rPr>
              <a:t> *</a:t>
            </a:r>
            <a:r>
              <a:rPr lang="en-US" altLang="ja-JP" sz="1400" dirty="0" err="1">
                <a:latin typeface="Courier New" panose="02070309020205020404" pitchFamily="49" charset="0"/>
                <a:cs typeface="Courier New" panose="02070309020205020404" pitchFamily="49" charset="0"/>
              </a:rPr>
              <a:t>pCharacteristic</a:t>
            </a:r>
            <a:r>
              <a:rPr lang="en-US" altLang="ja-JP" sz="1400" dirty="0">
                <a:latin typeface="Courier New" panose="02070309020205020404" pitchFamily="49" charset="0"/>
                <a:cs typeface="Courier New" panose="02070309020205020404" pitchFamily="49" charset="0"/>
              </a:rPr>
              <a:t> = </a:t>
            </a:r>
            <a:r>
              <a:rPr lang="en-US" altLang="ja-JP" sz="1400" dirty="0" err="1">
                <a:latin typeface="Courier New" panose="02070309020205020404" pitchFamily="49" charset="0"/>
                <a:cs typeface="Courier New" panose="02070309020205020404" pitchFamily="49" charset="0"/>
              </a:rPr>
              <a:t>pService</a:t>
            </a:r>
            <a:r>
              <a:rPr lang="en-US" altLang="ja-JP" sz="1400" dirty="0">
                <a:latin typeface="Courier New" panose="02070309020205020404" pitchFamily="49" charset="0"/>
                <a:cs typeface="Courier New" panose="02070309020205020404" pitchFamily="49" charset="0"/>
              </a:rPr>
              <a:t>-&gt;</a:t>
            </a:r>
            <a:r>
              <a:rPr lang="en-US" altLang="ja-JP" sz="1400" dirty="0" err="1">
                <a:latin typeface="Courier New" panose="02070309020205020404" pitchFamily="49" charset="0"/>
                <a:cs typeface="Courier New" panose="02070309020205020404" pitchFamily="49" charset="0"/>
              </a:rPr>
              <a:t>createCharacteristic</a:t>
            </a:r>
            <a:r>
              <a:rPr lang="en-US" altLang="ja-JP" sz="1400" dirty="0">
                <a:latin typeface="Courier New" panose="02070309020205020404" pitchFamily="49" charset="0"/>
                <a:cs typeface="Courier New" panose="02070309020205020404" pitchFamily="49" charset="0"/>
              </a:rPr>
              <a:t>(</a:t>
            </a:r>
          </a:p>
          <a:p>
            <a:pPr marL="0" indent="0">
              <a:buNone/>
            </a:pPr>
            <a:r>
              <a:rPr lang="en-US" altLang="ja-JP" sz="1400" dirty="0">
                <a:latin typeface="Courier New" panose="02070309020205020404" pitchFamily="49" charset="0"/>
                <a:cs typeface="Courier New" panose="02070309020205020404" pitchFamily="49" charset="0"/>
              </a:rPr>
              <a:t>                                         CHARACTERISTIC_UUID,</a:t>
            </a:r>
          </a:p>
          <a:p>
            <a:pPr marL="0" indent="0">
              <a:buNone/>
            </a:pPr>
            <a:r>
              <a:rPr lang="en-US" altLang="ja-JP" sz="1400" dirty="0">
                <a:latin typeface="Courier New" panose="02070309020205020404" pitchFamily="49" charset="0"/>
                <a:cs typeface="Courier New" panose="02070309020205020404" pitchFamily="49" charset="0"/>
              </a:rPr>
              <a:t>                                         </a:t>
            </a:r>
            <a:r>
              <a:rPr lang="en-US" altLang="ja-JP" sz="1400" dirty="0" err="1">
                <a:latin typeface="Courier New" panose="02070309020205020404" pitchFamily="49" charset="0"/>
                <a:cs typeface="Courier New" panose="02070309020205020404" pitchFamily="49" charset="0"/>
              </a:rPr>
              <a:t>BLECharacteristic</a:t>
            </a:r>
            <a:r>
              <a:rPr lang="en-US" altLang="ja-JP" sz="1400" dirty="0">
                <a:latin typeface="Courier New" panose="02070309020205020404" pitchFamily="49" charset="0"/>
                <a:cs typeface="Courier New" panose="02070309020205020404" pitchFamily="49" charset="0"/>
              </a:rPr>
              <a:t>::PROPERTY_READ |</a:t>
            </a:r>
          </a:p>
          <a:p>
            <a:pPr marL="0" indent="0">
              <a:buNone/>
            </a:pPr>
            <a:r>
              <a:rPr lang="en-US" altLang="ja-JP" sz="1400" dirty="0">
                <a:latin typeface="Courier New" panose="02070309020205020404" pitchFamily="49" charset="0"/>
                <a:cs typeface="Courier New" panose="02070309020205020404" pitchFamily="49" charset="0"/>
              </a:rPr>
              <a:t>                                         </a:t>
            </a:r>
            <a:r>
              <a:rPr lang="en-US" altLang="ja-JP" sz="1400" dirty="0" err="1">
                <a:latin typeface="Courier New" panose="02070309020205020404" pitchFamily="49" charset="0"/>
                <a:cs typeface="Courier New" panose="02070309020205020404" pitchFamily="49" charset="0"/>
              </a:rPr>
              <a:t>BLECharacteristic</a:t>
            </a:r>
            <a:r>
              <a:rPr lang="en-US" altLang="ja-JP" sz="1400" dirty="0">
                <a:latin typeface="Courier New" panose="02070309020205020404" pitchFamily="49" charset="0"/>
                <a:cs typeface="Courier New" panose="02070309020205020404" pitchFamily="49" charset="0"/>
              </a:rPr>
              <a:t>::PROPERTY_WRITE</a:t>
            </a:r>
          </a:p>
          <a:p>
            <a:pPr marL="0" indent="0">
              <a:buNone/>
            </a:pPr>
            <a:r>
              <a:rPr lang="en-US" altLang="ja-JP" sz="1400" dirty="0">
                <a:latin typeface="Courier New" panose="02070309020205020404" pitchFamily="49" charset="0"/>
                <a:cs typeface="Courier New" panose="02070309020205020404" pitchFamily="49" charset="0"/>
              </a:rPr>
              <a:t>                                       );</a:t>
            </a:r>
          </a:p>
          <a:p>
            <a:pPr marL="0" indent="0">
              <a:buNone/>
            </a:pPr>
            <a:r>
              <a:rPr lang="en-US" altLang="ja-JP" sz="1400" dirty="0">
                <a:latin typeface="Courier New" panose="02070309020205020404" pitchFamily="49" charset="0"/>
                <a:cs typeface="Courier New" panose="02070309020205020404" pitchFamily="49" charset="0"/>
              </a:rPr>
              <a:t>  </a:t>
            </a:r>
            <a:r>
              <a:rPr lang="en-US" altLang="ja-JP" sz="1400" dirty="0" err="1">
                <a:latin typeface="Courier New" panose="02070309020205020404" pitchFamily="49" charset="0"/>
                <a:cs typeface="Courier New" panose="02070309020205020404" pitchFamily="49" charset="0"/>
              </a:rPr>
              <a:t>pCharacteristic</a:t>
            </a:r>
            <a:r>
              <a:rPr lang="en-US" altLang="ja-JP" sz="1400" dirty="0">
                <a:latin typeface="Courier New" panose="02070309020205020404" pitchFamily="49" charset="0"/>
                <a:cs typeface="Courier New" panose="02070309020205020404" pitchFamily="49" charset="0"/>
              </a:rPr>
              <a:t>-&gt;</a:t>
            </a:r>
            <a:r>
              <a:rPr lang="en-US" altLang="ja-JP" sz="1400" dirty="0" err="1">
                <a:latin typeface="Courier New" panose="02070309020205020404" pitchFamily="49" charset="0"/>
                <a:cs typeface="Courier New" panose="02070309020205020404" pitchFamily="49" charset="0"/>
              </a:rPr>
              <a:t>setCallbacks</a:t>
            </a:r>
            <a:r>
              <a:rPr lang="en-US" altLang="ja-JP" sz="1400" dirty="0">
                <a:latin typeface="Courier New" panose="02070309020205020404" pitchFamily="49" charset="0"/>
                <a:cs typeface="Courier New" panose="02070309020205020404" pitchFamily="49" charset="0"/>
              </a:rPr>
              <a:t>(new </a:t>
            </a:r>
            <a:r>
              <a:rPr lang="en-US" altLang="ja-JP" sz="1400" dirty="0" err="1">
                <a:latin typeface="Courier New" panose="02070309020205020404" pitchFamily="49" charset="0"/>
                <a:cs typeface="Courier New" panose="02070309020205020404" pitchFamily="49" charset="0"/>
              </a:rPr>
              <a:t>MyCallbacks</a:t>
            </a:r>
            <a:r>
              <a:rPr lang="en-US" altLang="ja-JP" sz="1400" dirty="0">
                <a:latin typeface="Courier New" panose="02070309020205020404" pitchFamily="49" charset="0"/>
                <a:cs typeface="Courier New" panose="02070309020205020404" pitchFamily="49" charset="0"/>
              </a:rPr>
              <a:t>());</a:t>
            </a:r>
          </a:p>
          <a:p>
            <a:pPr marL="0" indent="0">
              <a:buNone/>
            </a:pPr>
            <a:r>
              <a:rPr lang="en-US" altLang="ja-JP" sz="1400" dirty="0">
                <a:latin typeface="Courier New" panose="02070309020205020404" pitchFamily="49" charset="0"/>
                <a:cs typeface="Courier New" panose="02070309020205020404" pitchFamily="49" charset="0"/>
              </a:rPr>
              <a:t>  </a:t>
            </a:r>
            <a:r>
              <a:rPr lang="en-US" altLang="ja-JP" sz="1400" dirty="0" err="1">
                <a:latin typeface="Courier New" panose="02070309020205020404" pitchFamily="49" charset="0"/>
                <a:cs typeface="Courier New" panose="02070309020205020404" pitchFamily="49" charset="0"/>
              </a:rPr>
              <a:t>pService</a:t>
            </a:r>
            <a:r>
              <a:rPr lang="en-US" altLang="ja-JP" sz="1400" dirty="0">
                <a:latin typeface="Courier New" panose="02070309020205020404" pitchFamily="49" charset="0"/>
                <a:cs typeface="Courier New" panose="02070309020205020404" pitchFamily="49" charset="0"/>
              </a:rPr>
              <a:t>-&gt;start();</a:t>
            </a:r>
          </a:p>
          <a:p>
            <a:pPr marL="0" indent="0">
              <a:buNone/>
            </a:pPr>
            <a:r>
              <a:rPr lang="en-US" altLang="ja-JP" sz="1400" dirty="0">
                <a:latin typeface="Courier New" panose="02070309020205020404" pitchFamily="49" charset="0"/>
                <a:cs typeface="Courier New" panose="02070309020205020404" pitchFamily="49" charset="0"/>
              </a:rPr>
              <a:t>  </a:t>
            </a:r>
            <a:r>
              <a:rPr lang="en-US" altLang="ja-JP" sz="1400" dirty="0" err="1">
                <a:latin typeface="Courier New" panose="02070309020205020404" pitchFamily="49" charset="0"/>
                <a:cs typeface="Courier New" panose="02070309020205020404" pitchFamily="49" charset="0"/>
              </a:rPr>
              <a:t>BLEAdvertising</a:t>
            </a:r>
            <a:r>
              <a:rPr lang="en-US" altLang="ja-JP" sz="1400" dirty="0">
                <a:latin typeface="Courier New" panose="02070309020205020404" pitchFamily="49" charset="0"/>
                <a:cs typeface="Courier New" panose="02070309020205020404" pitchFamily="49" charset="0"/>
              </a:rPr>
              <a:t> *</a:t>
            </a:r>
            <a:r>
              <a:rPr lang="en-US" altLang="ja-JP" sz="1400" dirty="0" err="1">
                <a:latin typeface="Courier New" panose="02070309020205020404" pitchFamily="49" charset="0"/>
                <a:cs typeface="Courier New" panose="02070309020205020404" pitchFamily="49" charset="0"/>
              </a:rPr>
              <a:t>pAdvertising</a:t>
            </a:r>
            <a:r>
              <a:rPr lang="en-US" altLang="ja-JP" sz="1400" dirty="0">
                <a:latin typeface="Courier New" panose="02070309020205020404" pitchFamily="49" charset="0"/>
                <a:cs typeface="Courier New" panose="02070309020205020404" pitchFamily="49" charset="0"/>
              </a:rPr>
              <a:t> = </a:t>
            </a:r>
            <a:r>
              <a:rPr lang="en-US" altLang="ja-JP" sz="1400" dirty="0" err="1">
                <a:latin typeface="Courier New" panose="02070309020205020404" pitchFamily="49" charset="0"/>
                <a:cs typeface="Courier New" panose="02070309020205020404" pitchFamily="49" charset="0"/>
              </a:rPr>
              <a:t>pServer</a:t>
            </a:r>
            <a:r>
              <a:rPr lang="en-US" altLang="ja-JP" sz="1400" dirty="0">
                <a:latin typeface="Courier New" panose="02070309020205020404" pitchFamily="49" charset="0"/>
                <a:cs typeface="Courier New" panose="02070309020205020404" pitchFamily="49" charset="0"/>
              </a:rPr>
              <a:t>-&gt;</a:t>
            </a:r>
            <a:r>
              <a:rPr lang="en-US" altLang="ja-JP" sz="1400" dirty="0" err="1">
                <a:latin typeface="Courier New" panose="02070309020205020404" pitchFamily="49" charset="0"/>
                <a:cs typeface="Courier New" panose="02070309020205020404" pitchFamily="49" charset="0"/>
              </a:rPr>
              <a:t>getAdvertising</a:t>
            </a:r>
            <a:r>
              <a:rPr lang="en-US" altLang="ja-JP" sz="1400" dirty="0">
                <a:latin typeface="Courier New" panose="02070309020205020404" pitchFamily="49" charset="0"/>
                <a:cs typeface="Courier New" panose="02070309020205020404" pitchFamily="49" charset="0"/>
              </a:rPr>
              <a:t>();</a:t>
            </a:r>
          </a:p>
          <a:p>
            <a:pPr marL="0" indent="0">
              <a:buNone/>
            </a:pPr>
            <a:r>
              <a:rPr lang="en-US" altLang="ja-JP" sz="1400" dirty="0">
                <a:latin typeface="Courier New" panose="02070309020205020404" pitchFamily="49" charset="0"/>
                <a:cs typeface="Courier New" panose="02070309020205020404" pitchFamily="49" charset="0"/>
              </a:rPr>
              <a:t>  </a:t>
            </a:r>
            <a:r>
              <a:rPr lang="en-US" altLang="ja-JP" sz="1400" dirty="0" err="1">
                <a:latin typeface="Courier New" panose="02070309020205020404" pitchFamily="49" charset="0"/>
                <a:cs typeface="Courier New" panose="02070309020205020404" pitchFamily="49" charset="0"/>
              </a:rPr>
              <a:t>pAdvertising</a:t>
            </a:r>
            <a:r>
              <a:rPr lang="en-US" altLang="ja-JP" sz="1400" dirty="0">
                <a:latin typeface="Courier New" panose="02070309020205020404" pitchFamily="49" charset="0"/>
                <a:cs typeface="Courier New" panose="02070309020205020404" pitchFamily="49" charset="0"/>
              </a:rPr>
              <a:t>-&gt;start();</a:t>
            </a:r>
          </a:p>
          <a:p>
            <a:pPr marL="0" indent="0">
              <a:buNone/>
            </a:pPr>
            <a:r>
              <a:rPr lang="en-US" altLang="ja-JP" sz="1400" dirty="0">
                <a:latin typeface="Courier New" panose="02070309020205020404" pitchFamily="49" charset="0"/>
                <a:cs typeface="Courier New" panose="02070309020205020404" pitchFamily="49" charset="0"/>
              </a:rPr>
              <a:t>}</a:t>
            </a:r>
          </a:p>
          <a:p>
            <a:pPr marL="0" indent="0">
              <a:buNone/>
            </a:pPr>
            <a:endParaRPr lang="en-US" altLang="ja-JP" sz="1400" dirty="0">
              <a:latin typeface="Courier New" panose="02070309020205020404" pitchFamily="49" charset="0"/>
              <a:cs typeface="Courier New" panose="02070309020205020404" pitchFamily="49" charset="0"/>
            </a:endParaRPr>
          </a:p>
          <a:p>
            <a:pPr marL="0" indent="0">
              <a:buNone/>
            </a:pPr>
            <a:r>
              <a:rPr lang="en-US" altLang="ja-JP" sz="1400" dirty="0">
                <a:latin typeface="Courier New" panose="02070309020205020404" pitchFamily="49" charset="0"/>
                <a:cs typeface="Courier New" panose="02070309020205020404" pitchFamily="49" charset="0"/>
              </a:rPr>
              <a:t>void loop() {</a:t>
            </a:r>
          </a:p>
          <a:p>
            <a:pPr marL="0" indent="0">
              <a:buNone/>
            </a:pPr>
            <a:r>
              <a:rPr lang="en-US" altLang="ja-JP" sz="1400" dirty="0">
                <a:latin typeface="Courier New" panose="02070309020205020404" pitchFamily="49" charset="0"/>
                <a:cs typeface="Courier New" panose="02070309020205020404" pitchFamily="49" charset="0"/>
              </a:rPr>
              <a:t>  delay(2000);</a:t>
            </a:r>
          </a:p>
          <a:p>
            <a:pPr marL="0" indent="0">
              <a:buNone/>
            </a:pPr>
            <a:r>
              <a:rPr lang="en-US" altLang="ja-JP" sz="1400" dirty="0">
                <a:latin typeface="Courier New" panose="02070309020205020404" pitchFamily="49" charset="0"/>
                <a:cs typeface="Courier New" panose="02070309020205020404" pitchFamily="49" charset="0"/>
              </a:rPr>
              <a:t>}</a:t>
            </a:r>
            <a:endParaRPr lang="ja-JP" altLang="en-US" sz="1400" dirty="0">
              <a:latin typeface="Courier New" panose="02070309020205020404" pitchFamily="49" charset="0"/>
              <a:cs typeface="Courier New" panose="02070309020205020404" pitchFamily="49" charset="0"/>
            </a:endParaRPr>
          </a:p>
        </p:txBody>
      </p:sp>
      <p:sp>
        <p:nvSpPr>
          <p:cNvPr id="6" name="四角形吹き出し 5"/>
          <p:cNvSpPr/>
          <p:nvPr/>
        </p:nvSpPr>
        <p:spPr>
          <a:xfrm>
            <a:off x="5486400" y="1575308"/>
            <a:ext cx="3505200" cy="609600"/>
          </a:xfrm>
          <a:prstGeom prst="wedgeRectCallout">
            <a:avLst>
              <a:gd name="adj1" fmla="val -105861"/>
              <a:gd name="adj2" fmla="val 42641"/>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kumimoji="1" lang="ja-JP" altLang="en-US" dirty="0"/>
              <a:t>各自で独自の名前を付けて下さい</a:t>
            </a:r>
            <a:endParaRPr kumimoji="1" lang="en-US" altLang="ja-JP" dirty="0"/>
          </a:p>
          <a:p>
            <a:r>
              <a:rPr kumimoji="1" lang="en-US" altLang="ja-JP" dirty="0"/>
              <a:t># </a:t>
            </a:r>
            <a:r>
              <a:rPr kumimoji="1" lang="ja-JP" altLang="en-US" dirty="0"/>
              <a:t>同じだと判別つきません</a:t>
            </a:r>
            <a:r>
              <a:rPr kumimoji="1" lang="en-US" altLang="ja-JP" dirty="0"/>
              <a:t>…</a:t>
            </a:r>
            <a:endParaRPr kumimoji="1" lang="ja-JP" altLang="en-US" dirty="0"/>
          </a:p>
        </p:txBody>
      </p:sp>
    </p:spTree>
    <p:extLst>
      <p:ext uri="{BB962C8B-B14F-4D97-AF65-F5344CB8AC3E}">
        <p14:creationId xmlns:p14="http://schemas.microsoft.com/office/powerpoint/2010/main" val="20762552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セントラルからの操作</a:t>
            </a:r>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9946" y="1080752"/>
            <a:ext cx="3041717" cy="5410200"/>
          </a:xfrm>
          <a:prstGeom prst="rect">
            <a:avLst/>
          </a:prstGeo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40878" y="1066800"/>
            <a:ext cx="3049561" cy="5424152"/>
          </a:xfrm>
          <a:prstGeom prst="rect">
            <a:avLst/>
          </a:prstGeom>
        </p:spPr>
      </p:pic>
      <p:sp>
        <p:nvSpPr>
          <p:cNvPr id="6" name="テキスト ボックス 5"/>
          <p:cNvSpPr txBox="1"/>
          <p:nvPr/>
        </p:nvSpPr>
        <p:spPr>
          <a:xfrm>
            <a:off x="24384" y="3642259"/>
            <a:ext cx="1047823" cy="923330"/>
          </a:xfrm>
          <a:prstGeom prst="rect">
            <a:avLst/>
          </a:prstGeom>
          <a:noFill/>
        </p:spPr>
        <p:txBody>
          <a:bodyPr wrap="square" rtlCol="0">
            <a:spAutoFit/>
          </a:bodyPr>
          <a:lstStyle/>
          <a:p>
            <a:r>
              <a:rPr kumimoji="1" lang="ja-JP" altLang="en-US" dirty="0">
                <a:solidFill>
                  <a:srgbClr val="FF3399"/>
                </a:solidFill>
              </a:rPr>
              <a:t>①送信マークを押す</a:t>
            </a:r>
          </a:p>
        </p:txBody>
      </p:sp>
      <p:sp>
        <p:nvSpPr>
          <p:cNvPr id="7" name="楕円 6"/>
          <p:cNvSpPr/>
          <p:nvPr/>
        </p:nvSpPr>
        <p:spPr>
          <a:xfrm>
            <a:off x="3569858" y="5404104"/>
            <a:ext cx="420469" cy="457200"/>
          </a:xfrm>
          <a:prstGeom prst="ellipse">
            <a:avLst/>
          </a:prstGeom>
          <a:noFill/>
          <a:ln>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p:cNvCxnSpPr>
            <a:endCxn id="7" idx="1"/>
          </p:cNvCxnSpPr>
          <p:nvPr/>
        </p:nvCxnSpPr>
        <p:spPr>
          <a:xfrm>
            <a:off x="611878" y="4337304"/>
            <a:ext cx="3019556" cy="1133755"/>
          </a:xfrm>
          <a:prstGeom prst="straightConnector1">
            <a:avLst/>
          </a:prstGeom>
          <a:ln>
            <a:solidFill>
              <a:srgbClr val="FF3399"/>
            </a:solidFill>
            <a:tailEnd type="triangle"/>
          </a:ln>
        </p:spPr>
        <p:style>
          <a:lnRef idx="1">
            <a:schemeClr val="accent1"/>
          </a:lnRef>
          <a:fillRef idx="0">
            <a:schemeClr val="accent1"/>
          </a:fillRef>
          <a:effectRef idx="0">
            <a:schemeClr val="accent1"/>
          </a:effectRef>
          <a:fontRef idx="minor">
            <a:schemeClr val="tx1"/>
          </a:fontRef>
        </p:style>
      </p:cxnSp>
      <p:sp>
        <p:nvSpPr>
          <p:cNvPr id="10" name="楕円 9"/>
          <p:cNvSpPr/>
          <p:nvPr/>
        </p:nvSpPr>
        <p:spPr>
          <a:xfrm>
            <a:off x="6098278" y="1924304"/>
            <a:ext cx="838200" cy="508000"/>
          </a:xfrm>
          <a:prstGeom prst="ellipse">
            <a:avLst/>
          </a:prstGeom>
          <a:noFill/>
          <a:ln>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p:cNvSpPr/>
          <p:nvPr/>
        </p:nvSpPr>
        <p:spPr>
          <a:xfrm>
            <a:off x="4162576" y="1594104"/>
            <a:ext cx="487902" cy="508000"/>
          </a:xfrm>
          <a:prstGeom prst="ellipse">
            <a:avLst/>
          </a:prstGeom>
          <a:noFill/>
          <a:ln>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p:cNvSpPr/>
          <p:nvPr/>
        </p:nvSpPr>
        <p:spPr>
          <a:xfrm>
            <a:off x="5793478" y="3270876"/>
            <a:ext cx="838200" cy="508000"/>
          </a:xfrm>
          <a:prstGeom prst="ellipse">
            <a:avLst/>
          </a:prstGeom>
          <a:noFill/>
          <a:ln>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7212137" y="1207345"/>
            <a:ext cx="1736486" cy="2031325"/>
          </a:xfrm>
          <a:prstGeom prst="rect">
            <a:avLst/>
          </a:prstGeom>
          <a:noFill/>
        </p:spPr>
        <p:txBody>
          <a:bodyPr wrap="square" rtlCol="0">
            <a:spAutoFit/>
          </a:bodyPr>
          <a:lstStyle/>
          <a:p>
            <a:r>
              <a:rPr kumimoji="1" lang="ja-JP" altLang="en-US" dirty="0">
                <a:solidFill>
                  <a:srgbClr val="FF3399"/>
                </a:solidFill>
              </a:rPr>
              <a:t>②</a:t>
            </a:r>
            <a:r>
              <a:rPr kumimoji="1" lang="en-US" altLang="ja-JP" dirty="0">
                <a:solidFill>
                  <a:srgbClr val="FF3399"/>
                </a:solidFill>
              </a:rPr>
              <a:t>A(</a:t>
            </a:r>
            <a:r>
              <a:rPr kumimoji="1" lang="ja-JP" altLang="en-US" dirty="0">
                <a:solidFill>
                  <a:srgbClr val="FF3399"/>
                </a:solidFill>
              </a:rPr>
              <a:t>大文字</a:t>
            </a:r>
            <a:r>
              <a:rPr kumimoji="1" lang="en-US" altLang="ja-JP" dirty="0">
                <a:solidFill>
                  <a:srgbClr val="FF3399"/>
                </a:solidFill>
              </a:rPr>
              <a:t>)</a:t>
            </a:r>
            <a:r>
              <a:rPr kumimoji="1" lang="ja-JP" altLang="en-US" dirty="0">
                <a:solidFill>
                  <a:srgbClr val="FF3399"/>
                </a:solidFill>
              </a:rPr>
              <a:t>をキーボードから入力</a:t>
            </a:r>
            <a:endParaRPr kumimoji="1" lang="en-US" altLang="ja-JP" dirty="0">
              <a:solidFill>
                <a:srgbClr val="FF3399"/>
              </a:solidFill>
            </a:endParaRPr>
          </a:p>
          <a:p>
            <a:r>
              <a:rPr kumimoji="1" lang="ja-JP" altLang="en-US" dirty="0">
                <a:solidFill>
                  <a:srgbClr val="FF3399"/>
                </a:solidFill>
              </a:rPr>
              <a:t>③</a:t>
            </a:r>
            <a:r>
              <a:rPr kumimoji="1" lang="en-US" altLang="ja-JP" dirty="0">
                <a:solidFill>
                  <a:srgbClr val="FF3399"/>
                </a:solidFill>
              </a:rPr>
              <a:t>(</a:t>
            </a:r>
            <a:r>
              <a:rPr kumimoji="1" lang="en-US" altLang="ja-JP" dirty="0" err="1">
                <a:solidFill>
                  <a:srgbClr val="FF3399"/>
                </a:solidFill>
              </a:rPr>
              <a:t>ByteArray</a:t>
            </a:r>
            <a:r>
              <a:rPr kumimoji="1" lang="ja-JP" altLang="en-US" dirty="0">
                <a:solidFill>
                  <a:srgbClr val="FF3399"/>
                </a:solidFill>
              </a:rPr>
              <a:t>ではなく</a:t>
            </a:r>
            <a:r>
              <a:rPr kumimoji="1" lang="en-US" altLang="ja-JP" dirty="0">
                <a:solidFill>
                  <a:srgbClr val="FF3399"/>
                </a:solidFill>
              </a:rPr>
              <a:t>)UTF-8</a:t>
            </a:r>
            <a:r>
              <a:rPr kumimoji="1" lang="ja-JP" altLang="en-US" dirty="0">
                <a:solidFill>
                  <a:srgbClr val="FF3399"/>
                </a:solidFill>
              </a:rPr>
              <a:t>を選択</a:t>
            </a:r>
            <a:endParaRPr kumimoji="1" lang="en-US" altLang="ja-JP" dirty="0">
              <a:solidFill>
                <a:srgbClr val="FF3399"/>
              </a:solidFill>
            </a:endParaRPr>
          </a:p>
          <a:p>
            <a:r>
              <a:rPr kumimoji="1" lang="ja-JP" altLang="en-US" dirty="0">
                <a:solidFill>
                  <a:srgbClr val="FF3399"/>
                </a:solidFill>
              </a:rPr>
              <a:t>④</a:t>
            </a:r>
            <a:r>
              <a:rPr kumimoji="1" lang="en-US" altLang="ja-JP" dirty="0">
                <a:solidFill>
                  <a:srgbClr val="FF3399"/>
                </a:solidFill>
              </a:rPr>
              <a:t>Write</a:t>
            </a:r>
            <a:r>
              <a:rPr kumimoji="1" lang="ja-JP" altLang="en-US" dirty="0">
                <a:solidFill>
                  <a:srgbClr val="FF3399"/>
                </a:solidFill>
              </a:rPr>
              <a:t>を押す</a:t>
            </a:r>
            <a:endParaRPr kumimoji="1" lang="en-US" altLang="ja-JP" dirty="0">
              <a:solidFill>
                <a:srgbClr val="FF3399"/>
              </a:solidFill>
            </a:endParaRPr>
          </a:p>
        </p:txBody>
      </p:sp>
      <p:cxnSp>
        <p:nvCxnSpPr>
          <p:cNvPr id="17" name="直線矢印コネクタ 16"/>
          <p:cNvCxnSpPr>
            <a:endCxn id="11" idx="6"/>
          </p:cNvCxnSpPr>
          <p:nvPr/>
        </p:nvCxnSpPr>
        <p:spPr>
          <a:xfrm flipH="1">
            <a:off x="4650478" y="1457452"/>
            <a:ext cx="2590800" cy="390652"/>
          </a:xfrm>
          <a:prstGeom prst="straightConnector1">
            <a:avLst/>
          </a:prstGeom>
          <a:ln>
            <a:solidFill>
              <a:srgbClr val="FF3399"/>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a:endCxn id="10" idx="5"/>
          </p:cNvCxnSpPr>
          <p:nvPr/>
        </p:nvCxnSpPr>
        <p:spPr>
          <a:xfrm flipH="1" flipV="1">
            <a:off x="6813726" y="2357909"/>
            <a:ext cx="427552" cy="58647"/>
          </a:xfrm>
          <a:prstGeom prst="straightConnector1">
            <a:avLst/>
          </a:prstGeom>
          <a:ln>
            <a:solidFill>
              <a:srgbClr val="FF3399"/>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a:endCxn id="12" idx="6"/>
          </p:cNvCxnSpPr>
          <p:nvPr/>
        </p:nvCxnSpPr>
        <p:spPr>
          <a:xfrm flipH="1">
            <a:off x="6631678" y="3048000"/>
            <a:ext cx="500168" cy="476876"/>
          </a:xfrm>
          <a:prstGeom prst="straightConnector1">
            <a:avLst/>
          </a:prstGeom>
          <a:ln>
            <a:solidFill>
              <a:srgbClr val="FF3399"/>
            </a:solidFill>
            <a:tailEnd type="triangle"/>
          </a:ln>
        </p:spPr>
        <p:style>
          <a:lnRef idx="1">
            <a:schemeClr val="accent1"/>
          </a:lnRef>
          <a:fillRef idx="0">
            <a:schemeClr val="accent1"/>
          </a:fillRef>
          <a:effectRef idx="0">
            <a:schemeClr val="accent1"/>
          </a:effectRef>
          <a:fontRef idx="minor">
            <a:schemeClr val="tx1"/>
          </a:fontRef>
        </p:style>
      </p:cxnSp>
      <p:pic>
        <p:nvPicPr>
          <p:cNvPr id="27" name="図 26"/>
          <p:cNvPicPr>
            <a:picLocks noChangeAspect="1"/>
          </p:cNvPicPr>
          <p:nvPr/>
        </p:nvPicPr>
        <p:blipFill rotWithShape="1">
          <a:blip r:embed="rId4">
            <a:extLst>
              <a:ext uri="{BEBA8EAE-BF5A-486C-A8C5-ECC9F3942E4B}">
                <a14:imgProps xmlns:a14="http://schemas.microsoft.com/office/drawing/2010/main">
                  <a14:imgLayer r:embed="rId5">
                    <a14:imgEffect>
                      <a14:backgroundRemoval t="1894" b="96212" l="0" r="49791">
                        <a14:foregroundMark x1="28243" y1="28030" x2="32845" y2="27652"/>
                        <a14:foregroundMark x1="36820" y1="28788" x2="36820" y2="28788"/>
                        <a14:foregroundMark x1="39121" y1="36742" x2="39121" y2="36742"/>
                        <a14:foregroundMark x1="37657" y1="48106" x2="32636" y2="61742"/>
                        <a14:foregroundMark x1="22385" y1="53030" x2="25105" y2="59470"/>
                        <a14:foregroundMark x1="12134" y1="51515" x2="18828" y2="35227"/>
                        <a14:foregroundMark x1="21548" y1="34470" x2="24268" y2="34470"/>
                        <a14:foregroundMark x1="27406" y1="39015" x2="28243" y2="44697"/>
                        <a14:foregroundMark x1="12552" y1="56061" x2="12552" y2="62879"/>
                        <a14:foregroundMark x1="13389" y1="69318" x2="16527" y2="70833"/>
                        <a14:foregroundMark x1="20084" y1="72348" x2="20084" y2="72348"/>
                      </a14:backgroundRemoval>
                    </a14:imgEffect>
                  </a14:imgLayer>
                </a14:imgProps>
              </a:ext>
            </a:extLst>
          </a:blip>
          <a:srcRect t="1215" r="50196" b="5680"/>
          <a:stretch/>
        </p:blipFill>
        <p:spPr>
          <a:xfrm>
            <a:off x="7131846" y="5735014"/>
            <a:ext cx="480027" cy="495622"/>
          </a:xfrm>
          <a:prstGeom prst="rect">
            <a:avLst/>
          </a:prstGeom>
        </p:spPr>
      </p:pic>
      <p:sp>
        <p:nvSpPr>
          <p:cNvPr id="28" name="テキスト ボックス 27"/>
          <p:cNvSpPr txBox="1"/>
          <p:nvPr/>
        </p:nvSpPr>
        <p:spPr>
          <a:xfrm>
            <a:off x="7611873" y="5861304"/>
            <a:ext cx="877163" cy="369332"/>
          </a:xfrm>
          <a:prstGeom prst="rect">
            <a:avLst/>
          </a:prstGeom>
          <a:noFill/>
        </p:spPr>
        <p:txBody>
          <a:bodyPr wrap="none" rtlCol="0">
            <a:spAutoFit/>
          </a:bodyPr>
          <a:lstStyle/>
          <a:p>
            <a:r>
              <a:rPr kumimoji="1" lang="ja-JP" altLang="en-US" dirty="0"/>
              <a:t>の場合</a:t>
            </a:r>
          </a:p>
        </p:txBody>
      </p:sp>
    </p:spTree>
    <p:extLst>
      <p:ext uri="{BB962C8B-B14F-4D97-AF65-F5344CB8AC3E}">
        <p14:creationId xmlns:p14="http://schemas.microsoft.com/office/powerpoint/2010/main" val="1610254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概要</a:t>
            </a:r>
            <a:endParaRPr lang="en-PH" dirty="0"/>
          </a:p>
        </p:txBody>
      </p:sp>
      <p:sp>
        <p:nvSpPr>
          <p:cNvPr id="7" name="Content Placeholder 6"/>
          <p:cNvSpPr>
            <a:spLocks noGrp="1"/>
          </p:cNvSpPr>
          <p:nvPr>
            <p:ph idx="1"/>
          </p:nvPr>
        </p:nvSpPr>
        <p:spPr/>
        <p:txBody>
          <a:bodyPr/>
          <a:lstStyle/>
          <a:p>
            <a:r>
              <a:rPr lang="ja-JP" altLang="en-US" dirty="0"/>
              <a:t>ハードウエアシステムプロジェクト</a:t>
            </a:r>
            <a:r>
              <a:rPr lang="en-US" altLang="ja-JP" dirty="0"/>
              <a:t>(HSP)</a:t>
            </a:r>
            <a:r>
              <a:rPr lang="ja-JP" altLang="en-US" dirty="0"/>
              <a:t>の狙い</a:t>
            </a:r>
            <a:endParaRPr lang="en-US" altLang="ja-JP" dirty="0"/>
          </a:p>
          <a:p>
            <a:pPr lvl="1"/>
            <a:r>
              <a:rPr lang="ja-JP" altLang="en-US" dirty="0"/>
              <a:t>各種講義</a:t>
            </a:r>
            <a:r>
              <a:rPr lang="en-US" altLang="ja-JP" dirty="0"/>
              <a:t>(</a:t>
            </a:r>
            <a:r>
              <a:rPr lang="ja-JP" altLang="en-US" dirty="0"/>
              <a:t>電子回路，プログラミングなど</a:t>
            </a:r>
            <a:r>
              <a:rPr lang="en-US" altLang="ja-JP" dirty="0"/>
              <a:t>)</a:t>
            </a:r>
            <a:r>
              <a:rPr lang="ja-JP" altLang="en-US" dirty="0"/>
              <a:t>で得た「知識」と</a:t>
            </a:r>
            <a:endParaRPr lang="en-US" altLang="ja-JP" dirty="0"/>
          </a:p>
          <a:p>
            <a:pPr lvl="1"/>
            <a:r>
              <a:rPr lang="ja-JP" altLang="en-US" dirty="0"/>
              <a:t>実習・プロジェクト</a:t>
            </a:r>
            <a:r>
              <a:rPr lang="en-US" altLang="ja-JP" dirty="0"/>
              <a:t>(</a:t>
            </a:r>
            <a:r>
              <a:rPr lang="ja-JP" altLang="en-US" dirty="0"/>
              <a:t>電子回路実習，システムデザインプロジェクト</a:t>
            </a:r>
            <a:r>
              <a:rPr lang="en-US" altLang="ja-JP" dirty="0"/>
              <a:t>)</a:t>
            </a:r>
            <a:r>
              <a:rPr lang="ja-JP" altLang="en-US" dirty="0"/>
              <a:t>で得た「技術」を統合して</a:t>
            </a:r>
            <a:endParaRPr lang="en-US" altLang="ja-JP" dirty="0"/>
          </a:p>
          <a:p>
            <a:pPr lvl="1"/>
            <a:r>
              <a:rPr lang="ja-JP" altLang="en-US" dirty="0"/>
              <a:t>役に立つ「モノ」を企画し，作製し，計測し，発表する経験を積む</a:t>
            </a:r>
            <a:endParaRPr lang="en-US" altLang="ja-JP" dirty="0"/>
          </a:p>
          <a:p>
            <a:r>
              <a:rPr lang="en-US" altLang="ja-JP" dirty="0"/>
              <a:t>HSP</a:t>
            </a:r>
            <a:r>
              <a:rPr lang="ja-JP" altLang="en-US" dirty="0"/>
              <a:t>の中での「ワイヤレス通信技術」の位置づけ</a:t>
            </a:r>
            <a:endParaRPr lang="en-US" altLang="ja-JP" dirty="0"/>
          </a:p>
          <a:p>
            <a:pPr lvl="1"/>
            <a:r>
              <a:rPr lang="ja-JP" altLang="en-US" dirty="0"/>
              <a:t>「知識」を補い，「モノ」の発案を促す</a:t>
            </a:r>
            <a:endParaRPr lang="en-US" altLang="ja-JP" dirty="0"/>
          </a:p>
          <a:p>
            <a:pPr lvl="1"/>
            <a:r>
              <a:rPr lang="ja-JP" altLang="en-US" dirty="0"/>
              <a:t>「技術」を補い，「モノ」の実現を助ける</a:t>
            </a:r>
            <a:endParaRPr lang="en-PH" dirty="0"/>
          </a:p>
        </p:txBody>
      </p:sp>
    </p:spTree>
    <p:extLst>
      <p:ext uri="{BB962C8B-B14F-4D97-AF65-F5344CB8AC3E}">
        <p14:creationId xmlns:p14="http://schemas.microsoft.com/office/powerpoint/2010/main" val="2502650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スキルの棚卸</a:t>
            </a:r>
          </a:p>
        </p:txBody>
      </p:sp>
      <p:sp>
        <p:nvSpPr>
          <p:cNvPr id="4" name="角丸四角形 3"/>
          <p:cNvSpPr/>
          <p:nvPr/>
        </p:nvSpPr>
        <p:spPr>
          <a:xfrm>
            <a:off x="2133600" y="1066800"/>
            <a:ext cx="4800600" cy="2819400"/>
          </a:xfrm>
          <a:prstGeom prst="roundRect">
            <a:avLst>
              <a:gd name="adj" fmla="val 791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dirty="0"/>
              <a:t>情報処理機器の</a:t>
            </a:r>
            <a:r>
              <a:rPr kumimoji="1" lang="en-US" altLang="ja-JP" dirty="0"/>
              <a:t>5</a:t>
            </a:r>
            <a:r>
              <a:rPr kumimoji="1" lang="ja-JP" altLang="en-US" dirty="0"/>
              <a:t>大要素</a:t>
            </a:r>
            <a:endParaRPr kumimoji="1" lang="en-US" altLang="ja-JP" dirty="0"/>
          </a:p>
          <a:p>
            <a:pPr marL="342900" indent="-342900">
              <a:buFont typeface="+mj-lt"/>
              <a:buAutoNum type="arabicPeriod"/>
            </a:pPr>
            <a:r>
              <a:rPr kumimoji="1" lang="ja-JP" altLang="en-US" dirty="0"/>
              <a:t>演算装置</a:t>
            </a:r>
            <a:endParaRPr kumimoji="1" lang="en-US" altLang="ja-JP" dirty="0"/>
          </a:p>
          <a:p>
            <a:pPr marL="342900" indent="-342900">
              <a:buFont typeface="+mj-lt"/>
              <a:buAutoNum type="arabicPeriod"/>
            </a:pPr>
            <a:r>
              <a:rPr kumimoji="1" lang="ja-JP" altLang="en-US" dirty="0"/>
              <a:t>制御装置</a:t>
            </a:r>
            <a:endParaRPr kumimoji="1" lang="en-US" altLang="ja-JP" dirty="0"/>
          </a:p>
          <a:p>
            <a:pPr marL="342900" indent="-342900">
              <a:buFont typeface="+mj-lt"/>
              <a:buAutoNum type="arabicPeriod"/>
            </a:pPr>
            <a:r>
              <a:rPr kumimoji="1" lang="ja-JP" altLang="en-US" dirty="0"/>
              <a:t>記憶装置</a:t>
            </a:r>
            <a:endParaRPr kumimoji="1" lang="en-US" altLang="ja-JP" dirty="0"/>
          </a:p>
          <a:p>
            <a:pPr marL="342900" indent="-342900">
              <a:buFont typeface="+mj-lt"/>
              <a:buAutoNum type="arabicPeriod"/>
            </a:pPr>
            <a:r>
              <a:rPr kumimoji="1" lang="ja-JP" altLang="en-US" dirty="0"/>
              <a:t>入力装置　                      </a:t>
            </a:r>
            <a:r>
              <a:rPr kumimoji="1" lang="en-US" altLang="ja-JP" dirty="0"/>
              <a:t>5. </a:t>
            </a:r>
            <a:r>
              <a:rPr kumimoji="1" lang="ja-JP" altLang="en-US" dirty="0"/>
              <a:t>出力装置</a:t>
            </a:r>
            <a:endParaRPr kumimoji="1" lang="en-US" altLang="ja-JP" dirty="0"/>
          </a:p>
          <a:p>
            <a:pPr marL="342900" indent="-342900">
              <a:buFont typeface="+mj-lt"/>
              <a:buAutoNum type="arabicPeriod"/>
            </a:pPr>
            <a:endParaRPr kumimoji="1" lang="en-US" altLang="ja-JP" dirty="0"/>
          </a:p>
          <a:p>
            <a:pPr marL="342900" indent="-342900">
              <a:buFont typeface="+mj-lt"/>
              <a:buAutoNum type="arabicPeriod"/>
            </a:pPr>
            <a:endParaRPr kumimoji="1" lang="en-US" altLang="ja-JP" dirty="0"/>
          </a:p>
          <a:p>
            <a:pPr marL="342900" indent="-342900">
              <a:buFont typeface="+mj-lt"/>
              <a:buAutoNum type="arabicPeriod"/>
            </a:pPr>
            <a:endParaRPr kumimoji="1" lang="en-US" altLang="ja-JP" dirty="0"/>
          </a:p>
          <a:p>
            <a:pPr marL="342900" indent="-342900">
              <a:buFont typeface="+mj-lt"/>
              <a:buAutoNum type="arabicPeriod"/>
            </a:pPr>
            <a:endParaRPr kumimoji="1" lang="en-US" altLang="ja-JP" dirty="0"/>
          </a:p>
          <a:p>
            <a:pPr marL="342900" indent="-342900">
              <a:buFont typeface="+mj-lt"/>
              <a:buAutoNum type="arabicPeriod"/>
            </a:pPr>
            <a:endParaRPr kumimoji="1" lang="ja-JP" altLang="en-US" dirty="0"/>
          </a:p>
        </p:txBody>
      </p:sp>
      <p:pic>
        <p:nvPicPr>
          <p:cNvPr id="1026" name="Picture 2" descr="Pythonを使用したArduino：開始方法"/>
          <p:cNvPicPr>
            <a:picLocks noChangeAspect="1" noChangeArrowheads="1"/>
          </p:cNvPicPr>
          <p:nvPr/>
        </p:nvPicPr>
        <p:blipFill>
          <a:blip r:embed="rId2" cstate="print">
            <a:clrChange>
              <a:clrFrom>
                <a:srgbClr val="FBFDFC"/>
              </a:clrFrom>
              <a:clrTo>
                <a:srgbClr val="FBFDFC">
                  <a:alpha val="0"/>
                </a:srgbClr>
              </a:clrTo>
            </a:clrChange>
            <a:extLst>
              <a:ext uri="{28A0092B-C50C-407E-A947-70E740481C1C}">
                <a14:useLocalDpi xmlns:a14="http://schemas.microsoft.com/office/drawing/2010/main" val="0"/>
              </a:ext>
            </a:extLst>
          </a:blip>
          <a:srcRect/>
          <a:stretch>
            <a:fillRect/>
          </a:stretch>
        </p:blipFill>
        <p:spPr bwMode="auto">
          <a:xfrm>
            <a:off x="3794760" y="1473641"/>
            <a:ext cx="914400" cy="684918"/>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p:cNvPicPr>
            <a:picLocks noChangeAspect="1"/>
          </p:cNvPicPr>
          <p:nvPr/>
        </p:nvPicPr>
        <p:blipFill rotWithShape="1">
          <a:blip r:embed="rId3">
            <a:clrChange>
              <a:clrFrom>
                <a:srgbClr val="F4F5F6"/>
              </a:clrFrom>
              <a:clrTo>
                <a:srgbClr val="F4F5F6">
                  <a:alpha val="0"/>
                </a:srgbClr>
              </a:clrTo>
            </a:clrChange>
          </a:blip>
          <a:srcRect r="47904" b="23982"/>
          <a:stretch/>
        </p:blipFill>
        <p:spPr>
          <a:xfrm>
            <a:off x="2259787" y="2732648"/>
            <a:ext cx="909197" cy="914401"/>
          </a:xfrm>
          <a:prstGeom prst="rect">
            <a:avLst/>
          </a:prstGeom>
        </p:spPr>
      </p:pic>
      <p:pic>
        <p:nvPicPr>
          <p:cNvPr id="7" name="図 6"/>
          <p:cNvPicPr>
            <a:picLocks noChangeAspect="1"/>
          </p:cNvPicPr>
          <p:nvPr/>
        </p:nvPicPr>
        <p:blipFill rotWithShape="1">
          <a:blip r:embed="rId3">
            <a:clrChange>
              <a:clrFrom>
                <a:srgbClr val="F4F5F6"/>
              </a:clrFrom>
              <a:clrTo>
                <a:srgbClr val="F4F5F6">
                  <a:alpha val="0"/>
                </a:srgbClr>
              </a:clrTo>
            </a:clrChange>
          </a:blip>
          <a:srcRect l="66267" t="43032" b="24459"/>
          <a:stretch/>
        </p:blipFill>
        <p:spPr>
          <a:xfrm>
            <a:off x="3271974" y="3058077"/>
            <a:ext cx="1261926" cy="838200"/>
          </a:xfrm>
          <a:prstGeom prst="rect">
            <a:avLst/>
          </a:prstGeom>
        </p:spPr>
      </p:pic>
      <p:pic>
        <p:nvPicPr>
          <p:cNvPr id="6" name="図 5"/>
          <p:cNvPicPr>
            <a:picLocks noChangeAspect="1"/>
          </p:cNvPicPr>
          <p:nvPr/>
        </p:nvPicPr>
        <p:blipFill>
          <a:blip r:embed="rId4">
            <a:clrChange>
              <a:clrFrom>
                <a:srgbClr val="F4F5F6"/>
              </a:clrFrom>
              <a:clrTo>
                <a:srgbClr val="F4F5F6">
                  <a:alpha val="0"/>
                </a:srgbClr>
              </a:clrTo>
            </a:clrChange>
          </a:blip>
          <a:stretch>
            <a:fillRect/>
          </a:stretch>
        </p:blipFill>
        <p:spPr>
          <a:xfrm>
            <a:off x="4724400" y="2654235"/>
            <a:ext cx="2060484" cy="1071226"/>
          </a:xfrm>
          <a:prstGeom prst="rect">
            <a:avLst/>
          </a:prstGeom>
        </p:spPr>
      </p:pic>
      <p:sp>
        <p:nvSpPr>
          <p:cNvPr id="9" name="右中かっこ 8"/>
          <p:cNvSpPr/>
          <p:nvPr/>
        </p:nvSpPr>
        <p:spPr>
          <a:xfrm>
            <a:off x="3600599" y="1397000"/>
            <a:ext cx="194161" cy="838200"/>
          </a:xfrm>
          <a:prstGeom prst="rightBrace">
            <a:avLst>
              <a:gd name="adj1" fmla="val 50032"/>
              <a:gd name="adj2" fmla="val 500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aphicFrame>
        <p:nvGraphicFramePr>
          <p:cNvPr id="11" name="表 10"/>
          <p:cNvGraphicFramePr>
            <a:graphicFrameLocks noGrp="1"/>
          </p:cNvGraphicFramePr>
          <p:nvPr>
            <p:extLst>
              <p:ext uri="{D42A27DB-BD31-4B8C-83A1-F6EECF244321}">
                <p14:modId xmlns:p14="http://schemas.microsoft.com/office/powerpoint/2010/main" val="2783188414"/>
              </p:ext>
            </p:extLst>
          </p:nvPr>
        </p:nvGraphicFramePr>
        <p:xfrm>
          <a:off x="1368742" y="3961330"/>
          <a:ext cx="6406515" cy="2346960"/>
        </p:xfrm>
        <a:graphic>
          <a:graphicData uri="http://schemas.openxmlformats.org/drawingml/2006/table">
            <a:tbl>
              <a:tblPr firstRow="1" bandRow="1">
                <a:tableStyleId>{93296810-A885-4BE3-A3E7-6D5BEEA58F35}</a:tableStyleId>
              </a:tblPr>
              <a:tblGrid>
                <a:gridCol w="720090">
                  <a:extLst>
                    <a:ext uri="{9D8B030D-6E8A-4147-A177-3AD203B41FA5}">
                      <a16:colId xmlns:a16="http://schemas.microsoft.com/office/drawing/2014/main" val="508976772"/>
                    </a:ext>
                  </a:extLst>
                </a:gridCol>
                <a:gridCol w="2038350">
                  <a:extLst>
                    <a:ext uri="{9D8B030D-6E8A-4147-A177-3AD203B41FA5}">
                      <a16:colId xmlns:a16="http://schemas.microsoft.com/office/drawing/2014/main" val="258301512"/>
                    </a:ext>
                  </a:extLst>
                </a:gridCol>
                <a:gridCol w="3648075">
                  <a:extLst>
                    <a:ext uri="{9D8B030D-6E8A-4147-A177-3AD203B41FA5}">
                      <a16:colId xmlns:a16="http://schemas.microsoft.com/office/drawing/2014/main" val="3717510468"/>
                    </a:ext>
                  </a:extLst>
                </a:gridCol>
              </a:tblGrid>
              <a:tr h="173466">
                <a:tc>
                  <a:txBody>
                    <a:bodyPr/>
                    <a:lstStyle/>
                    <a:p>
                      <a:endParaRPr kumimoji="1" lang="ja-JP" altLang="en-US" sz="1600" dirty="0"/>
                    </a:p>
                  </a:txBody>
                  <a:tcPr/>
                </a:tc>
                <a:tc>
                  <a:txBody>
                    <a:bodyPr/>
                    <a:lstStyle/>
                    <a:p>
                      <a:r>
                        <a:rPr kumimoji="1" lang="ja-JP" altLang="en-US" sz="1600" dirty="0"/>
                        <a:t>学んだこと</a:t>
                      </a:r>
                    </a:p>
                  </a:txBody>
                  <a:tcPr/>
                </a:tc>
                <a:tc>
                  <a:txBody>
                    <a:bodyPr/>
                    <a:lstStyle/>
                    <a:p>
                      <a:r>
                        <a:rPr kumimoji="1" lang="ja-JP" altLang="en-US" sz="1600" dirty="0"/>
                        <a:t>使ったデバイス</a:t>
                      </a:r>
                    </a:p>
                  </a:txBody>
                  <a:tcPr/>
                </a:tc>
                <a:extLst>
                  <a:ext uri="{0D108BD9-81ED-4DB2-BD59-A6C34878D82A}">
                    <a16:rowId xmlns:a16="http://schemas.microsoft.com/office/drawing/2014/main" val="1913327398"/>
                  </a:ext>
                </a:extLst>
              </a:tr>
              <a:tr h="283200">
                <a:tc>
                  <a:txBody>
                    <a:bodyPr/>
                    <a:lstStyle/>
                    <a:p>
                      <a:r>
                        <a:rPr kumimoji="1" lang="ja-JP" altLang="en-US" sz="1600" dirty="0"/>
                        <a:t>第</a:t>
                      </a:r>
                      <a:r>
                        <a:rPr kumimoji="1" lang="en-US" altLang="ja-JP" sz="1600" dirty="0"/>
                        <a:t>3</a:t>
                      </a:r>
                      <a:r>
                        <a:rPr kumimoji="1" lang="ja-JP" altLang="en-US" sz="1600" dirty="0"/>
                        <a:t>章</a:t>
                      </a:r>
                    </a:p>
                  </a:txBody>
                  <a:tcPr/>
                </a:tc>
                <a:tc>
                  <a:txBody>
                    <a:bodyPr/>
                    <a:lstStyle/>
                    <a:p>
                      <a:r>
                        <a:rPr kumimoji="1" lang="en-US" altLang="ja-JP" sz="1600" dirty="0"/>
                        <a:t>PWM</a:t>
                      </a:r>
                      <a:r>
                        <a:rPr kumimoji="1" lang="ja-JP" altLang="en-US" sz="1600" dirty="0"/>
                        <a:t>制御</a:t>
                      </a:r>
                    </a:p>
                  </a:txBody>
                  <a:tcPr/>
                </a:tc>
                <a:tc>
                  <a:txBody>
                    <a:bodyPr/>
                    <a:lstStyle/>
                    <a:p>
                      <a:r>
                        <a:rPr kumimoji="1" lang="en-US" altLang="ja-JP" sz="1600" dirty="0"/>
                        <a:t>LED, </a:t>
                      </a:r>
                      <a:r>
                        <a:rPr kumimoji="1" lang="ja-JP" altLang="en-US" sz="1600" dirty="0"/>
                        <a:t>可変抵抗</a:t>
                      </a:r>
                    </a:p>
                  </a:txBody>
                  <a:tcPr/>
                </a:tc>
                <a:extLst>
                  <a:ext uri="{0D108BD9-81ED-4DB2-BD59-A6C34878D82A}">
                    <a16:rowId xmlns:a16="http://schemas.microsoft.com/office/drawing/2014/main" val="2461039632"/>
                  </a:ext>
                </a:extLst>
              </a:tr>
              <a:tr h="199289">
                <a:tc>
                  <a:txBody>
                    <a:bodyPr/>
                    <a:lstStyle/>
                    <a:p>
                      <a:r>
                        <a:rPr kumimoji="1" lang="ja-JP" altLang="en-US" sz="1600" dirty="0"/>
                        <a:t>第</a:t>
                      </a:r>
                      <a:r>
                        <a:rPr kumimoji="1" lang="en-US" altLang="ja-JP" sz="1600" dirty="0"/>
                        <a:t>4</a:t>
                      </a:r>
                      <a:r>
                        <a:rPr kumimoji="1" lang="ja-JP" altLang="en-US" sz="1600" dirty="0"/>
                        <a:t>章</a:t>
                      </a:r>
                    </a:p>
                  </a:txBody>
                  <a:tcPr/>
                </a:tc>
                <a:tc>
                  <a:txBody>
                    <a:bodyPr/>
                    <a:lstStyle/>
                    <a:p>
                      <a:r>
                        <a:rPr kumimoji="1" lang="ja-JP" altLang="en-US" sz="1600" dirty="0"/>
                        <a:t>シリアルポート入出力</a:t>
                      </a:r>
                    </a:p>
                  </a:txBody>
                  <a:tcPr/>
                </a:tc>
                <a:tc>
                  <a:txBody>
                    <a:bodyPr/>
                    <a:lstStyle/>
                    <a:p>
                      <a:r>
                        <a:rPr kumimoji="1" lang="ja-JP" altLang="en-US" sz="1600" dirty="0"/>
                        <a:t>キーパッド</a:t>
                      </a:r>
                    </a:p>
                  </a:txBody>
                  <a:tcPr/>
                </a:tc>
                <a:extLst>
                  <a:ext uri="{0D108BD9-81ED-4DB2-BD59-A6C34878D82A}">
                    <a16:rowId xmlns:a16="http://schemas.microsoft.com/office/drawing/2014/main" val="1323189620"/>
                  </a:ext>
                </a:extLst>
              </a:tr>
              <a:tr h="173466">
                <a:tc>
                  <a:txBody>
                    <a:bodyPr/>
                    <a:lstStyle/>
                    <a:p>
                      <a:r>
                        <a:rPr kumimoji="1" lang="ja-JP" altLang="en-US" sz="1600" dirty="0"/>
                        <a:t>第</a:t>
                      </a:r>
                      <a:r>
                        <a:rPr kumimoji="1" lang="en-US" altLang="ja-JP" sz="1600" dirty="0"/>
                        <a:t>5</a:t>
                      </a:r>
                      <a:r>
                        <a:rPr kumimoji="1" lang="ja-JP" altLang="en-US" sz="1600" dirty="0"/>
                        <a:t>章</a:t>
                      </a:r>
                    </a:p>
                  </a:txBody>
                  <a:tcPr/>
                </a:tc>
                <a:tc>
                  <a:txBody>
                    <a:bodyPr/>
                    <a:lstStyle/>
                    <a:p>
                      <a:r>
                        <a:rPr kumimoji="1" lang="ja-JP" altLang="en-US" sz="1600" dirty="0"/>
                        <a:t>センサ</a:t>
                      </a:r>
                    </a:p>
                  </a:txBody>
                  <a:tcPr/>
                </a:tc>
                <a:tc>
                  <a:txBody>
                    <a:bodyPr/>
                    <a:lstStyle/>
                    <a:p>
                      <a:r>
                        <a:rPr kumimoji="1" lang="en-US" altLang="ja-JP" sz="1600" dirty="0" err="1"/>
                        <a:t>CdS</a:t>
                      </a:r>
                      <a:r>
                        <a:rPr kumimoji="1" lang="ja-JP" altLang="en-US" sz="1600" dirty="0"/>
                        <a:t>セル，温度センサ</a:t>
                      </a:r>
                    </a:p>
                  </a:txBody>
                  <a:tcPr/>
                </a:tc>
                <a:extLst>
                  <a:ext uri="{0D108BD9-81ED-4DB2-BD59-A6C34878D82A}">
                    <a16:rowId xmlns:a16="http://schemas.microsoft.com/office/drawing/2014/main" val="2248591104"/>
                  </a:ext>
                </a:extLst>
              </a:tr>
              <a:tr h="173466">
                <a:tc>
                  <a:txBody>
                    <a:bodyPr/>
                    <a:lstStyle/>
                    <a:p>
                      <a:r>
                        <a:rPr kumimoji="1" lang="ja-JP" altLang="en-US" sz="1600" dirty="0"/>
                        <a:t>第</a:t>
                      </a:r>
                      <a:r>
                        <a:rPr kumimoji="1" lang="en-US" altLang="ja-JP" sz="1600" dirty="0"/>
                        <a:t>6</a:t>
                      </a:r>
                      <a:r>
                        <a:rPr kumimoji="1" lang="ja-JP" altLang="en-US" sz="1600" dirty="0"/>
                        <a:t>章</a:t>
                      </a:r>
                    </a:p>
                  </a:txBody>
                  <a:tcPr/>
                </a:tc>
                <a:tc>
                  <a:txBody>
                    <a:bodyPr/>
                    <a:lstStyle/>
                    <a:p>
                      <a:r>
                        <a:rPr kumimoji="1" lang="ja-JP" altLang="en-US" sz="1600" dirty="0"/>
                        <a:t>アクチュエータ</a:t>
                      </a:r>
                    </a:p>
                  </a:txBody>
                  <a:tcPr/>
                </a:tc>
                <a:tc>
                  <a:txBody>
                    <a:bodyPr/>
                    <a:lstStyle/>
                    <a:p>
                      <a:r>
                        <a:rPr kumimoji="1" lang="en-US" altLang="ja-JP" sz="1600" dirty="0"/>
                        <a:t>DC</a:t>
                      </a:r>
                      <a:r>
                        <a:rPr kumimoji="1" lang="ja-JP" altLang="en-US" sz="1600" dirty="0"/>
                        <a:t>モータ</a:t>
                      </a:r>
                      <a:r>
                        <a:rPr kumimoji="1" lang="en-US" altLang="ja-JP" sz="1600" dirty="0"/>
                        <a:t>, </a:t>
                      </a:r>
                      <a:r>
                        <a:rPr kumimoji="1" lang="ja-JP" altLang="en-US" sz="1600" dirty="0"/>
                        <a:t>モータドライバ</a:t>
                      </a:r>
                      <a:r>
                        <a:rPr kumimoji="1" lang="en-US" altLang="ja-JP" sz="1600" dirty="0"/>
                        <a:t>, </a:t>
                      </a:r>
                      <a:r>
                        <a:rPr kumimoji="1" lang="ja-JP" altLang="en-US" sz="1600" dirty="0"/>
                        <a:t>サーボモータ</a:t>
                      </a:r>
                    </a:p>
                  </a:txBody>
                  <a:tcPr/>
                </a:tc>
                <a:extLst>
                  <a:ext uri="{0D108BD9-81ED-4DB2-BD59-A6C34878D82A}">
                    <a16:rowId xmlns:a16="http://schemas.microsoft.com/office/drawing/2014/main" val="4180566260"/>
                  </a:ext>
                </a:extLst>
              </a:tr>
              <a:tr h="173466">
                <a:tc>
                  <a:txBody>
                    <a:bodyPr/>
                    <a:lstStyle/>
                    <a:p>
                      <a:r>
                        <a:rPr kumimoji="1" lang="ja-JP" altLang="en-US" sz="1600" dirty="0"/>
                        <a:t>第</a:t>
                      </a:r>
                      <a:r>
                        <a:rPr kumimoji="1" lang="en-US" altLang="ja-JP" sz="1600" dirty="0"/>
                        <a:t>7</a:t>
                      </a:r>
                      <a:r>
                        <a:rPr kumimoji="1" lang="ja-JP" altLang="en-US" sz="1600" dirty="0"/>
                        <a:t>章</a:t>
                      </a:r>
                    </a:p>
                  </a:txBody>
                  <a:tcPr/>
                </a:tc>
                <a:tc>
                  <a:txBody>
                    <a:bodyPr/>
                    <a:lstStyle/>
                    <a:p>
                      <a:r>
                        <a:rPr kumimoji="1" lang="ja-JP" altLang="en-US" sz="1600" dirty="0"/>
                        <a:t>距離測定</a:t>
                      </a:r>
                    </a:p>
                  </a:txBody>
                  <a:tcPr/>
                </a:tc>
                <a:tc>
                  <a:txBody>
                    <a:bodyPr/>
                    <a:lstStyle/>
                    <a:p>
                      <a:r>
                        <a:rPr kumimoji="1" lang="ja-JP" altLang="en-US" sz="1600" dirty="0"/>
                        <a:t>超音波センサ</a:t>
                      </a:r>
                    </a:p>
                  </a:txBody>
                  <a:tcPr/>
                </a:tc>
                <a:extLst>
                  <a:ext uri="{0D108BD9-81ED-4DB2-BD59-A6C34878D82A}">
                    <a16:rowId xmlns:a16="http://schemas.microsoft.com/office/drawing/2014/main" val="35785305"/>
                  </a:ext>
                </a:extLst>
              </a:tr>
              <a:tr h="173466">
                <a:tc>
                  <a:txBody>
                    <a:bodyPr/>
                    <a:lstStyle/>
                    <a:p>
                      <a:r>
                        <a:rPr kumimoji="1" lang="ja-JP" altLang="en-US" sz="1600" dirty="0"/>
                        <a:t>第</a:t>
                      </a:r>
                      <a:r>
                        <a:rPr kumimoji="1" lang="en-US" altLang="ja-JP" sz="1600" dirty="0"/>
                        <a:t>8</a:t>
                      </a:r>
                      <a:r>
                        <a:rPr kumimoji="1" lang="ja-JP" altLang="en-US" sz="1600" dirty="0"/>
                        <a:t>章</a:t>
                      </a:r>
                    </a:p>
                  </a:txBody>
                  <a:tcPr/>
                </a:tc>
                <a:tc>
                  <a:txBody>
                    <a:bodyPr/>
                    <a:lstStyle/>
                    <a:p>
                      <a:r>
                        <a:rPr kumimoji="1" lang="ja-JP" altLang="en-US" sz="1600" dirty="0"/>
                        <a:t>ディスプレイ</a:t>
                      </a:r>
                    </a:p>
                  </a:txBody>
                  <a:tcPr/>
                </a:tc>
                <a:tc>
                  <a:txBody>
                    <a:bodyPr/>
                    <a:lstStyle/>
                    <a:p>
                      <a:r>
                        <a:rPr kumimoji="1" lang="en-US" altLang="ja-JP" sz="1600" dirty="0"/>
                        <a:t>7</a:t>
                      </a:r>
                      <a:r>
                        <a:rPr kumimoji="1" lang="ja-JP" altLang="en-US" sz="1600" dirty="0"/>
                        <a:t>セグメントディスプレイ</a:t>
                      </a:r>
                      <a:r>
                        <a:rPr kumimoji="1" lang="en-US" altLang="ja-JP" sz="1600" dirty="0"/>
                        <a:t>, LCD</a:t>
                      </a:r>
                      <a:endParaRPr kumimoji="1" lang="ja-JP" altLang="en-US" sz="1600" dirty="0"/>
                    </a:p>
                  </a:txBody>
                  <a:tcPr/>
                </a:tc>
                <a:extLst>
                  <a:ext uri="{0D108BD9-81ED-4DB2-BD59-A6C34878D82A}">
                    <a16:rowId xmlns:a16="http://schemas.microsoft.com/office/drawing/2014/main" val="2207197591"/>
                  </a:ext>
                </a:extLst>
              </a:tr>
            </a:tbl>
          </a:graphicData>
        </a:graphic>
      </p:graphicFrame>
      <p:sp>
        <p:nvSpPr>
          <p:cNvPr id="10" name="テキスト ボックス 9"/>
          <p:cNvSpPr txBox="1"/>
          <p:nvPr/>
        </p:nvSpPr>
        <p:spPr>
          <a:xfrm>
            <a:off x="4739640" y="1447666"/>
            <a:ext cx="2106667" cy="646331"/>
          </a:xfrm>
          <a:prstGeom prst="rect">
            <a:avLst/>
          </a:prstGeom>
          <a:noFill/>
        </p:spPr>
        <p:txBody>
          <a:bodyPr wrap="none" rtlCol="0">
            <a:spAutoFit/>
          </a:bodyPr>
          <a:lstStyle/>
          <a:p>
            <a:r>
              <a:rPr kumimoji="1" lang="ja-JP" altLang="en-US" dirty="0">
                <a:solidFill>
                  <a:schemeClr val="bg1"/>
                </a:solidFill>
              </a:rPr>
              <a:t>マイクロコントローラ</a:t>
            </a:r>
            <a:endParaRPr kumimoji="1" lang="en-US" altLang="ja-JP" dirty="0">
              <a:solidFill>
                <a:schemeClr val="bg1"/>
              </a:solidFill>
            </a:endParaRPr>
          </a:p>
          <a:p>
            <a:r>
              <a:rPr kumimoji="1" lang="en-US" altLang="ja-JP" dirty="0">
                <a:solidFill>
                  <a:schemeClr val="bg1"/>
                </a:solidFill>
              </a:rPr>
              <a:t>(</a:t>
            </a:r>
            <a:r>
              <a:rPr kumimoji="1" lang="ja-JP" altLang="en-US" dirty="0">
                <a:solidFill>
                  <a:schemeClr val="bg1"/>
                </a:solidFill>
              </a:rPr>
              <a:t>マイコン</a:t>
            </a:r>
            <a:r>
              <a:rPr kumimoji="1" lang="en-US" altLang="ja-JP" dirty="0">
                <a:solidFill>
                  <a:schemeClr val="bg1"/>
                </a:solidFill>
              </a:rPr>
              <a:t>: Arduino)</a:t>
            </a:r>
            <a:endParaRPr kumimoji="1" lang="ja-JP" altLang="en-US" dirty="0">
              <a:solidFill>
                <a:schemeClr val="bg1"/>
              </a:solidFill>
            </a:endParaRPr>
          </a:p>
        </p:txBody>
      </p:sp>
      <p:pic>
        <p:nvPicPr>
          <p:cNvPr id="13" name="図 12"/>
          <p:cNvPicPr>
            <a:picLocks noChangeAspect="1"/>
          </p:cNvPicPr>
          <p:nvPr/>
        </p:nvPicPr>
        <p:blipFill rotWithShape="1">
          <a:blip r:embed="rId3">
            <a:clrChange>
              <a:clrFrom>
                <a:srgbClr val="F4F5F6"/>
              </a:clrFrom>
              <a:clrTo>
                <a:srgbClr val="F4F5F6">
                  <a:alpha val="0"/>
                </a:srgbClr>
              </a:clrTo>
            </a:clrChange>
          </a:blip>
          <a:srcRect l="66267" t="16434" r="6269" b="66315"/>
          <a:stretch/>
        </p:blipFill>
        <p:spPr>
          <a:xfrm>
            <a:off x="3094326" y="2476500"/>
            <a:ext cx="1555416" cy="673384"/>
          </a:xfrm>
          <a:prstGeom prst="rect">
            <a:avLst/>
          </a:prstGeom>
        </p:spPr>
      </p:pic>
    </p:spTree>
    <p:extLst>
      <p:ext uri="{BB962C8B-B14F-4D97-AF65-F5344CB8AC3E}">
        <p14:creationId xmlns:p14="http://schemas.microsoft.com/office/powerpoint/2010/main" val="2372268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雲 12"/>
          <p:cNvSpPr/>
          <p:nvPr/>
        </p:nvSpPr>
        <p:spPr>
          <a:xfrm>
            <a:off x="2329696" y="2819400"/>
            <a:ext cx="4189236" cy="2109256"/>
          </a:xfrm>
          <a:prstGeom prst="cloud">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dirty="0"/>
              <a:t>スキルの増強と展開</a:t>
            </a:r>
          </a:p>
        </p:txBody>
      </p:sp>
      <p:pic>
        <p:nvPicPr>
          <p:cNvPr id="4" name="図 3"/>
          <p:cNvPicPr>
            <a:picLocks noChangeAspect="1"/>
          </p:cNvPicPr>
          <p:nvPr/>
        </p:nvPicPr>
        <p:blipFill>
          <a:blip r:embed="rId2"/>
          <a:stretch>
            <a:fillRect/>
          </a:stretch>
        </p:blipFill>
        <p:spPr>
          <a:xfrm>
            <a:off x="2786896" y="1600200"/>
            <a:ext cx="3524969" cy="2176401"/>
          </a:xfrm>
          <a:prstGeom prst="rect">
            <a:avLst/>
          </a:prstGeom>
        </p:spPr>
      </p:pic>
      <p:pic>
        <p:nvPicPr>
          <p:cNvPr id="5" name="図 4"/>
          <p:cNvPicPr>
            <a:picLocks noChangeAspect="1"/>
          </p:cNvPicPr>
          <p:nvPr/>
        </p:nvPicPr>
        <p:blipFill>
          <a:blip r:embed="rId2"/>
          <a:stretch>
            <a:fillRect/>
          </a:stretch>
        </p:blipFill>
        <p:spPr>
          <a:xfrm>
            <a:off x="840399" y="3959820"/>
            <a:ext cx="1648968" cy="1018113"/>
          </a:xfrm>
          <a:prstGeom prst="rect">
            <a:avLst/>
          </a:prstGeom>
        </p:spPr>
      </p:pic>
      <p:pic>
        <p:nvPicPr>
          <p:cNvPr id="6" name="図 5"/>
          <p:cNvPicPr>
            <a:picLocks noChangeAspect="1"/>
          </p:cNvPicPr>
          <p:nvPr/>
        </p:nvPicPr>
        <p:blipFill>
          <a:blip r:embed="rId2"/>
          <a:stretch>
            <a:fillRect/>
          </a:stretch>
        </p:blipFill>
        <p:spPr>
          <a:xfrm>
            <a:off x="2797488" y="4752000"/>
            <a:ext cx="1648968" cy="1018113"/>
          </a:xfrm>
          <a:prstGeom prst="rect">
            <a:avLst/>
          </a:prstGeom>
        </p:spPr>
      </p:pic>
      <p:pic>
        <p:nvPicPr>
          <p:cNvPr id="7" name="図 6"/>
          <p:cNvPicPr>
            <a:picLocks noChangeAspect="1"/>
          </p:cNvPicPr>
          <p:nvPr/>
        </p:nvPicPr>
        <p:blipFill>
          <a:blip r:embed="rId2"/>
          <a:stretch>
            <a:fillRect/>
          </a:stretch>
        </p:blipFill>
        <p:spPr>
          <a:xfrm>
            <a:off x="6427492" y="3856107"/>
            <a:ext cx="1648968" cy="1018113"/>
          </a:xfrm>
          <a:prstGeom prst="rect">
            <a:avLst/>
          </a:prstGeom>
        </p:spPr>
      </p:pic>
      <p:pic>
        <p:nvPicPr>
          <p:cNvPr id="8" name="図 7"/>
          <p:cNvPicPr>
            <a:picLocks noChangeAspect="1"/>
          </p:cNvPicPr>
          <p:nvPr/>
        </p:nvPicPr>
        <p:blipFill>
          <a:blip r:embed="rId2"/>
          <a:stretch>
            <a:fillRect/>
          </a:stretch>
        </p:blipFill>
        <p:spPr>
          <a:xfrm>
            <a:off x="4910074" y="4596254"/>
            <a:ext cx="1076736" cy="664803"/>
          </a:xfrm>
          <a:prstGeom prst="rect">
            <a:avLst/>
          </a:prstGeom>
        </p:spPr>
      </p:pic>
      <p:pic>
        <p:nvPicPr>
          <p:cNvPr id="9" name="図 8"/>
          <p:cNvPicPr>
            <a:picLocks noChangeAspect="1"/>
          </p:cNvPicPr>
          <p:nvPr/>
        </p:nvPicPr>
        <p:blipFill>
          <a:blip r:embed="rId2"/>
          <a:stretch>
            <a:fillRect/>
          </a:stretch>
        </p:blipFill>
        <p:spPr>
          <a:xfrm>
            <a:off x="1720096" y="3124200"/>
            <a:ext cx="859733" cy="530820"/>
          </a:xfrm>
          <a:prstGeom prst="rect">
            <a:avLst/>
          </a:prstGeom>
        </p:spPr>
      </p:pic>
      <p:pic>
        <p:nvPicPr>
          <p:cNvPr id="10" name="図 9"/>
          <p:cNvPicPr>
            <a:picLocks noChangeAspect="1"/>
          </p:cNvPicPr>
          <p:nvPr/>
        </p:nvPicPr>
        <p:blipFill>
          <a:blip r:embed="rId2"/>
          <a:stretch>
            <a:fillRect/>
          </a:stretch>
        </p:blipFill>
        <p:spPr>
          <a:xfrm>
            <a:off x="6518932" y="3124200"/>
            <a:ext cx="859733" cy="530820"/>
          </a:xfrm>
          <a:prstGeom prst="rect">
            <a:avLst/>
          </a:prstGeom>
        </p:spPr>
      </p:pic>
      <p:sp>
        <p:nvSpPr>
          <p:cNvPr id="11" name="テキスト ボックス 10"/>
          <p:cNvSpPr txBox="1"/>
          <p:nvPr/>
        </p:nvSpPr>
        <p:spPr>
          <a:xfrm>
            <a:off x="3531783" y="3884229"/>
            <a:ext cx="1829347" cy="369332"/>
          </a:xfrm>
          <a:prstGeom prst="rect">
            <a:avLst/>
          </a:prstGeom>
          <a:noFill/>
        </p:spPr>
        <p:txBody>
          <a:bodyPr wrap="none" rtlCol="0">
            <a:spAutoFit/>
          </a:bodyPr>
          <a:lstStyle/>
          <a:p>
            <a:r>
              <a:rPr kumimoji="1" lang="ja-JP" altLang="en-US" dirty="0"/>
              <a:t>通信ネットワーク</a:t>
            </a:r>
          </a:p>
        </p:txBody>
      </p:sp>
      <p:grpSp>
        <p:nvGrpSpPr>
          <p:cNvPr id="16" name="グループ化 15"/>
          <p:cNvGrpSpPr/>
          <p:nvPr/>
        </p:nvGrpSpPr>
        <p:grpSpPr>
          <a:xfrm>
            <a:off x="1009338" y="4948222"/>
            <a:ext cx="1888212" cy="493840"/>
            <a:chOff x="-1312513" y="2170240"/>
            <a:chExt cx="4953000" cy="1295400"/>
          </a:xfrm>
        </p:grpSpPr>
        <p:sp>
          <p:nvSpPr>
            <p:cNvPr id="15" name="楕円 14"/>
            <p:cNvSpPr/>
            <p:nvPr/>
          </p:nvSpPr>
          <p:spPr>
            <a:xfrm>
              <a:off x="-1158349" y="2199505"/>
              <a:ext cx="624949" cy="11703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52" name="Picture 4" descr="Bluetoothの『バージョン』とは？ 5.0から最新5.1への進化ポイントも解説｜TIME＆SPACE by KDDI"/>
            <p:cNvPicPr>
              <a:picLocks noChangeAspect="1" noChangeArrowheads="1"/>
            </p:cNvPicPr>
            <p:nvPr/>
          </p:nvPicPr>
          <p:blipFill rotWithShape="1">
            <a:blip r:embed="rId3" cstate="print">
              <a:clrChange>
                <a:clrFrom>
                  <a:srgbClr val="FFFFFD"/>
                </a:clrFrom>
                <a:clrTo>
                  <a:srgbClr val="FFFFFD">
                    <a:alpha val="0"/>
                  </a:srgbClr>
                </a:clrTo>
              </a:clrChange>
              <a:extLst>
                <a:ext uri="{28A0092B-C50C-407E-A947-70E740481C1C}">
                  <a14:useLocalDpi xmlns:a14="http://schemas.microsoft.com/office/drawing/2010/main" val="0"/>
                </a:ext>
              </a:extLst>
            </a:blip>
            <a:srcRect l="11647" t="33588" r="12330" b="31806"/>
            <a:stretch/>
          </p:blipFill>
          <p:spPr bwMode="auto">
            <a:xfrm>
              <a:off x="-1312513" y="2170240"/>
              <a:ext cx="4953000" cy="1295400"/>
            </a:xfrm>
            <a:prstGeom prst="rect">
              <a:avLst/>
            </a:prstGeom>
            <a:noFill/>
            <a:extLst>
              <a:ext uri="{909E8E84-426E-40DD-AFC4-6F175D3DCCD1}">
                <a14:hiddenFill xmlns:a14="http://schemas.microsoft.com/office/drawing/2010/main">
                  <a:solidFill>
                    <a:srgbClr val="FFFFFF"/>
                  </a:solidFill>
                </a14:hiddenFill>
              </a:ext>
            </a:extLst>
          </p:spPr>
        </p:pic>
      </p:grpSp>
      <p:pic>
        <p:nvPicPr>
          <p:cNvPr id="2054" name="Picture 6" descr="川奈ホテル内インターネットWiFi接続サービスのご案内 | 川奈ホテル"/>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26498" t="8068" r="25861" b="2511"/>
          <a:stretch/>
        </p:blipFill>
        <p:spPr bwMode="auto">
          <a:xfrm>
            <a:off x="4324045" y="5219856"/>
            <a:ext cx="980716" cy="103622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タッチ決済、“NFC搭載”でも“おサイフケータイ”非対応のなぜ - BCN＋R"/>
          <p:cNvPicPr>
            <a:picLocks noChangeAspect="1" noChangeArrowheads="1"/>
          </p:cNvPicPr>
          <p:nvPr/>
        </p:nvPicPr>
        <p:blipFill>
          <a:blip r:embed="rId5">
            <a:clrChange>
              <a:clrFrom>
                <a:srgbClr val="E5E5E5"/>
              </a:clrFrom>
              <a:clrTo>
                <a:srgbClr val="E5E5E5">
                  <a:alpha val="0"/>
                </a:srgbClr>
              </a:clrTo>
            </a:clrChange>
            <a:extLst>
              <a:ext uri="{28A0092B-C50C-407E-A947-70E740481C1C}">
                <a14:useLocalDpi xmlns:a14="http://schemas.microsoft.com/office/drawing/2010/main" val="0"/>
              </a:ext>
            </a:extLst>
          </a:blip>
          <a:srcRect/>
          <a:stretch>
            <a:fillRect/>
          </a:stretch>
        </p:blipFill>
        <p:spPr bwMode="auto">
          <a:xfrm>
            <a:off x="376505" y="2549031"/>
            <a:ext cx="1859701" cy="14412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白の通りに表示されているgpsアイコン | プレミアムベクター"/>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67826" y="1912817"/>
            <a:ext cx="1768300" cy="117792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5G」は「LTE」と何が違う？ 歴史と共に振り返る (1/2) - ITmedia Mobile"/>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10791" t="8127" r="6497" b="23250"/>
          <a:stretch/>
        </p:blipFill>
        <p:spPr bwMode="auto">
          <a:xfrm>
            <a:off x="5927134" y="4752000"/>
            <a:ext cx="1259231" cy="784439"/>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p:cNvSpPr txBox="1"/>
          <p:nvPr/>
        </p:nvSpPr>
        <p:spPr>
          <a:xfrm>
            <a:off x="158594" y="1044562"/>
            <a:ext cx="8781571" cy="461665"/>
          </a:xfrm>
          <a:prstGeom prst="rect">
            <a:avLst/>
          </a:prstGeom>
          <a:noFill/>
        </p:spPr>
        <p:txBody>
          <a:bodyPr wrap="none" rtlCol="0">
            <a:spAutoFit/>
          </a:bodyPr>
          <a:lstStyle/>
          <a:p>
            <a:r>
              <a:rPr kumimoji="1" lang="en-US" altLang="ja-JP" sz="2400" dirty="0"/>
              <a:t>(</a:t>
            </a:r>
            <a:r>
              <a:rPr kumimoji="1" lang="ja-JP" altLang="en-US" sz="2400" dirty="0"/>
              <a:t>ワイヤレス</a:t>
            </a:r>
            <a:r>
              <a:rPr kumimoji="1" lang="en-US" altLang="ja-JP" sz="2400" dirty="0"/>
              <a:t>)</a:t>
            </a:r>
            <a:r>
              <a:rPr kumimoji="1" lang="ja-JP" altLang="en-US" sz="2400" dirty="0"/>
              <a:t>通信技術を習得することで，「モノ」の可能性を拡げよう</a:t>
            </a:r>
          </a:p>
        </p:txBody>
      </p:sp>
      <p:sp>
        <p:nvSpPr>
          <p:cNvPr id="18" name="角丸四角形 17"/>
          <p:cNvSpPr/>
          <p:nvPr/>
        </p:nvSpPr>
        <p:spPr>
          <a:xfrm>
            <a:off x="914400" y="4819405"/>
            <a:ext cx="1983150" cy="717034"/>
          </a:xfrm>
          <a:prstGeom prst="round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角丸四角形 23"/>
          <p:cNvSpPr/>
          <p:nvPr/>
        </p:nvSpPr>
        <p:spPr>
          <a:xfrm>
            <a:off x="4224024" y="5089774"/>
            <a:ext cx="1137106" cy="1178777"/>
          </a:xfrm>
          <a:prstGeom prst="round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87580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1562" y="3962400"/>
            <a:ext cx="7040878" cy="1828800"/>
          </a:xfrm>
        </p:spPr>
        <p:txBody>
          <a:bodyPr/>
          <a:lstStyle/>
          <a:p>
            <a:r>
              <a:rPr lang="en-US" altLang="ja-JP" sz="4000" dirty="0"/>
              <a:t>Bluetooth</a:t>
            </a:r>
            <a:r>
              <a:rPr lang="ja-JP" altLang="en-US" sz="4000" dirty="0"/>
              <a:t>のはなし</a:t>
            </a:r>
            <a:endParaRPr lang="en-PH" sz="4000" dirty="0"/>
          </a:p>
        </p:txBody>
      </p:sp>
    </p:spTree>
    <p:extLst>
      <p:ext uri="{BB962C8B-B14F-4D97-AF65-F5344CB8AC3E}">
        <p14:creationId xmlns:p14="http://schemas.microsoft.com/office/powerpoint/2010/main" val="2962190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　　　　　　の歴史と特徴</a:t>
            </a:r>
            <a:r>
              <a:rPr kumimoji="1" lang="en-US" altLang="ja-JP" dirty="0"/>
              <a:t>(</a:t>
            </a:r>
            <a:r>
              <a:rPr kumimoji="1" lang="ja-JP" altLang="en-US" dirty="0"/>
              <a:t>特長</a:t>
            </a:r>
            <a:r>
              <a:rPr kumimoji="1" lang="en-US" altLang="ja-JP" dirty="0"/>
              <a:t>)</a:t>
            </a:r>
            <a:endParaRPr kumimoji="1" lang="ja-JP" altLang="en-US" dirty="0"/>
          </a:p>
        </p:txBody>
      </p:sp>
      <p:sp>
        <p:nvSpPr>
          <p:cNvPr id="3" name="コンテンツ プレースホルダー 2"/>
          <p:cNvSpPr>
            <a:spLocks noGrp="1"/>
          </p:cNvSpPr>
          <p:nvPr>
            <p:ph idx="1"/>
          </p:nvPr>
        </p:nvSpPr>
        <p:spPr>
          <a:xfrm>
            <a:off x="457200" y="1193800"/>
            <a:ext cx="8229600" cy="1930400"/>
          </a:xfrm>
        </p:spPr>
        <p:txBody>
          <a:bodyPr/>
          <a:lstStyle/>
          <a:p>
            <a:r>
              <a:rPr kumimoji="1" lang="ja-JP" altLang="en-US" dirty="0"/>
              <a:t>免許不要</a:t>
            </a:r>
            <a:endParaRPr kumimoji="1" lang="en-US" altLang="ja-JP" dirty="0"/>
          </a:p>
          <a:p>
            <a:r>
              <a:rPr kumimoji="1" lang="ja-JP" altLang="en-US" dirty="0"/>
              <a:t>接続容易</a:t>
            </a:r>
            <a:endParaRPr kumimoji="1" lang="en-US" altLang="ja-JP" dirty="0"/>
          </a:p>
          <a:p>
            <a:r>
              <a:rPr kumimoji="1" lang="ja-JP" altLang="en-US" dirty="0"/>
              <a:t>世界共通</a:t>
            </a:r>
          </a:p>
        </p:txBody>
      </p:sp>
      <p:pic>
        <p:nvPicPr>
          <p:cNvPr id="6146" name="Picture 2" descr="Bluetooth ロゴ"/>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0"/>
            <a:ext cx="2209800" cy="88392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表 3"/>
          <p:cNvGraphicFramePr>
            <a:graphicFrameLocks noGrp="1"/>
          </p:cNvGraphicFramePr>
          <p:nvPr>
            <p:extLst>
              <p:ext uri="{D42A27DB-BD31-4B8C-83A1-F6EECF244321}">
                <p14:modId xmlns:p14="http://schemas.microsoft.com/office/powerpoint/2010/main" val="2726055726"/>
              </p:ext>
            </p:extLst>
          </p:nvPr>
        </p:nvGraphicFramePr>
        <p:xfrm>
          <a:off x="914400" y="2971800"/>
          <a:ext cx="7315200" cy="3096260"/>
        </p:xfrm>
        <a:graphic>
          <a:graphicData uri="http://schemas.openxmlformats.org/drawingml/2006/table">
            <a:tbl>
              <a:tblPr firstRow="1" bandRow="1">
                <a:tableStyleId>{2A488322-F2BA-4B5B-9748-0D474271808F}</a:tableStyleId>
              </a:tblPr>
              <a:tblGrid>
                <a:gridCol w="1463040">
                  <a:extLst>
                    <a:ext uri="{9D8B030D-6E8A-4147-A177-3AD203B41FA5}">
                      <a16:colId xmlns:a16="http://schemas.microsoft.com/office/drawing/2014/main" val="2333525153"/>
                    </a:ext>
                  </a:extLst>
                </a:gridCol>
                <a:gridCol w="1463040">
                  <a:extLst>
                    <a:ext uri="{9D8B030D-6E8A-4147-A177-3AD203B41FA5}">
                      <a16:colId xmlns:a16="http://schemas.microsoft.com/office/drawing/2014/main" val="2338044976"/>
                    </a:ext>
                  </a:extLst>
                </a:gridCol>
                <a:gridCol w="1463040">
                  <a:extLst>
                    <a:ext uri="{9D8B030D-6E8A-4147-A177-3AD203B41FA5}">
                      <a16:colId xmlns:a16="http://schemas.microsoft.com/office/drawing/2014/main" val="2573885371"/>
                    </a:ext>
                  </a:extLst>
                </a:gridCol>
                <a:gridCol w="1463040">
                  <a:extLst>
                    <a:ext uri="{9D8B030D-6E8A-4147-A177-3AD203B41FA5}">
                      <a16:colId xmlns:a16="http://schemas.microsoft.com/office/drawing/2014/main" val="4251878496"/>
                    </a:ext>
                  </a:extLst>
                </a:gridCol>
                <a:gridCol w="1463040">
                  <a:extLst>
                    <a:ext uri="{9D8B030D-6E8A-4147-A177-3AD203B41FA5}">
                      <a16:colId xmlns:a16="http://schemas.microsoft.com/office/drawing/2014/main" val="2478035597"/>
                    </a:ext>
                  </a:extLst>
                </a:gridCol>
              </a:tblGrid>
              <a:tr h="304800">
                <a:tc>
                  <a:txBody>
                    <a:bodyPr/>
                    <a:lstStyle/>
                    <a:p>
                      <a:r>
                        <a:rPr kumimoji="1" lang="en-US" altLang="ja-JP" dirty="0"/>
                        <a:t>1999</a:t>
                      </a:r>
                      <a:endParaRPr kumimoji="1" lang="ja-JP" altLang="en-US" dirty="0"/>
                    </a:p>
                  </a:txBody>
                  <a:tcPr/>
                </a:tc>
                <a:tc>
                  <a:txBody>
                    <a:bodyPr/>
                    <a:lstStyle/>
                    <a:p>
                      <a:r>
                        <a:rPr kumimoji="1" lang="en-US" altLang="ja-JP" dirty="0"/>
                        <a:t>2004</a:t>
                      </a:r>
                      <a:endParaRPr kumimoji="1" lang="ja-JP" altLang="en-US" dirty="0"/>
                    </a:p>
                  </a:txBody>
                  <a:tcPr/>
                </a:tc>
                <a:tc>
                  <a:txBody>
                    <a:bodyPr/>
                    <a:lstStyle/>
                    <a:p>
                      <a:r>
                        <a:rPr kumimoji="1" lang="en-US" altLang="ja-JP" dirty="0"/>
                        <a:t>2009</a:t>
                      </a:r>
                      <a:endParaRPr kumimoji="1" lang="ja-JP" altLang="en-US" dirty="0"/>
                    </a:p>
                  </a:txBody>
                  <a:tcPr/>
                </a:tc>
                <a:tc>
                  <a:txBody>
                    <a:bodyPr/>
                    <a:lstStyle/>
                    <a:p>
                      <a:r>
                        <a:rPr kumimoji="1" lang="en-US" altLang="ja-JP" dirty="0"/>
                        <a:t>2014</a:t>
                      </a:r>
                      <a:endParaRPr kumimoji="1" lang="ja-JP" altLang="en-US" dirty="0"/>
                    </a:p>
                  </a:txBody>
                  <a:tcPr/>
                </a:tc>
                <a:tc>
                  <a:txBody>
                    <a:bodyPr/>
                    <a:lstStyle/>
                    <a:p>
                      <a:r>
                        <a:rPr kumimoji="1" lang="en-US" altLang="ja-JP" dirty="0"/>
                        <a:t>2019</a:t>
                      </a:r>
                      <a:endParaRPr kumimoji="1" lang="ja-JP" altLang="en-US" dirty="0"/>
                    </a:p>
                  </a:txBody>
                  <a:tcPr/>
                </a:tc>
                <a:extLst>
                  <a:ext uri="{0D108BD9-81ED-4DB2-BD59-A6C34878D82A}">
                    <a16:rowId xmlns:a16="http://schemas.microsoft.com/office/drawing/2014/main" val="2157003986"/>
                  </a:ext>
                </a:extLst>
              </a:tr>
              <a:tr h="546100">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3654897999"/>
                  </a:ext>
                </a:extLst>
              </a:tr>
              <a:tr h="546100">
                <a:tc>
                  <a:txBody>
                    <a:bodyPr/>
                    <a:lstStyle/>
                    <a:p>
                      <a:endParaRPr kumimoji="1" lang="ja-JP" altLang="en-US"/>
                    </a:p>
                  </a:txBody>
                  <a:tcPr/>
                </a:tc>
                <a:tc>
                  <a:txBody>
                    <a:bodyPr/>
                    <a:lstStyle/>
                    <a:p>
                      <a:endParaRPr kumimoji="1" lang="ja-JP" altLang="en-US" dirty="0"/>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2565356224"/>
                  </a:ext>
                </a:extLst>
              </a:tr>
              <a:tr h="546100">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1202922535"/>
                  </a:ext>
                </a:extLst>
              </a:tr>
              <a:tr h="546100">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3076759739"/>
                  </a:ext>
                </a:extLst>
              </a:tr>
              <a:tr h="546100">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3502152370"/>
                  </a:ext>
                </a:extLst>
              </a:tr>
            </a:tbl>
          </a:graphicData>
        </a:graphic>
      </p:graphicFrame>
      <p:sp>
        <p:nvSpPr>
          <p:cNvPr id="5" name="正方形/長方形 4"/>
          <p:cNvSpPr/>
          <p:nvPr/>
        </p:nvSpPr>
        <p:spPr>
          <a:xfrm>
            <a:off x="1206500" y="5702300"/>
            <a:ext cx="70104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t>Bluetooth Classic</a:t>
            </a:r>
            <a:endParaRPr kumimoji="1" lang="ja-JP" altLang="en-US" dirty="0"/>
          </a:p>
        </p:txBody>
      </p:sp>
      <p:sp>
        <p:nvSpPr>
          <p:cNvPr id="7" name="正方形/長方形 6"/>
          <p:cNvSpPr/>
          <p:nvPr/>
        </p:nvSpPr>
        <p:spPr>
          <a:xfrm>
            <a:off x="2806700" y="5173980"/>
            <a:ext cx="54102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t>EDR</a:t>
            </a:r>
            <a:endParaRPr kumimoji="1" lang="ja-JP" altLang="en-US" dirty="0"/>
          </a:p>
        </p:txBody>
      </p:sp>
      <p:sp>
        <p:nvSpPr>
          <p:cNvPr id="8" name="正方形/長方形 7"/>
          <p:cNvSpPr/>
          <p:nvPr/>
        </p:nvSpPr>
        <p:spPr>
          <a:xfrm>
            <a:off x="4394200" y="4625340"/>
            <a:ext cx="38100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t>HS</a:t>
            </a:r>
            <a:endParaRPr kumimoji="1" lang="ja-JP" altLang="en-US" dirty="0"/>
          </a:p>
        </p:txBody>
      </p:sp>
      <p:sp>
        <p:nvSpPr>
          <p:cNvPr id="9" name="正方形/長方形 8"/>
          <p:cNvSpPr/>
          <p:nvPr/>
        </p:nvSpPr>
        <p:spPr>
          <a:xfrm>
            <a:off x="4711700" y="4038600"/>
            <a:ext cx="3505200" cy="2667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t>Bluetooth Low Energy</a:t>
            </a:r>
            <a:endParaRPr kumimoji="1" lang="ja-JP" altLang="en-US" dirty="0"/>
          </a:p>
        </p:txBody>
      </p:sp>
      <p:sp>
        <p:nvSpPr>
          <p:cNvPr id="10" name="正方形/長方形 9"/>
          <p:cNvSpPr/>
          <p:nvPr/>
        </p:nvSpPr>
        <p:spPr>
          <a:xfrm>
            <a:off x="6159500" y="3456940"/>
            <a:ext cx="2057400" cy="28702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t>Bluetooth 5</a:t>
            </a:r>
            <a:endParaRPr kumimoji="1" lang="ja-JP" altLang="en-US" dirty="0"/>
          </a:p>
        </p:txBody>
      </p:sp>
      <p:sp>
        <p:nvSpPr>
          <p:cNvPr id="6" name="テキスト ボックス 5"/>
          <p:cNvSpPr txBox="1"/>
          <p:nvPr/>
        </p:nvSpPr>
        <p:spPr>
          <a:xfrm>
            <a:off x="158433" y="5097780"/>
            <a:ext cx="1181734" cy="923330"/>
          </a:xfrm>
          <a:prstGeom prst="rect">
            <a:avLst/>
          </a:prstGeom>
          <a:noFill/>
        </p:spPr>
        <p:txBody>
          <a:bodyPr wrap="none" rtlCol="0">
            <a:spAutoFit/>
          </a:bodyPr>
          <a:lstStyle/>
          <a:p>
            <a:r>
              <a:rPr kumimoji="1" lang="en-US" altLang="ja-JP" dirty="0"/>
              <a:t>7</a:t>
            </a:r>
            <a:r>
              <a:rPr kumimoji="1" lang="ja-JP" altLang="en-US" dirty="0"/>
              <a:t>台まで</a:t>
            </a:r>
            <a:endParaRPr kumimoji="1" lang="en-US" altLang="ja-JP" dirty="0"/>
          </a:p>
          <a:p>
            <a:r>
              <a:rPr kumimoji="1" lang="en-US" altLang="ja-JP" dirty="0"/>
              <a:t>1Mbps</a:t>
            </a:r>
          </a:p>
          <a:p>
            <a:r>
              <a:rPr kumimoji="1" lang="en-US" altLang="ja-JP" dirty="0"/>
              <a:t>100m</a:t>
            </a:r>
            <a:r>
              <a:rPr kumimoji="1" lang="ja-JP" altLang="en-US" dirty="0"/>
              <a:t>以下</a:t>
            </a:r>
          </a:p>
        </p:txBody>
      </p:sp>
      <p:sp>
        <p:nvSpPr>
          <p:cNvPr id="12" name="テキスト ボックス 11"/>
          <p:cNvSpPr txBox="1"/>
          <p:nvPr/>
        </p:nvSpPr>
        <p:spPr>
          <a:xfrm>
            <a:off x="2013154" y="5033248"/>
            <a:ext cx="831125" cy="369332"/>
          </a:xfrm>
          <a:prstGeom prst="rect">
            <a:avLst/>
          </a:prstGeom>
          <a:noFill/>
        </p:spPr>
        <p:txBody>
          <a:bodyPr wrap="none" rtlCol="0">
            <a:spAutoFit/>
          </a:bodyPr>
          <a:lstStyle/>
          <a:p>
            <a:r>
              <a:rPr kumimoji="1" lang="en-US" altLang="ja-JP" dirty="0"/>
              <a:t>3Mbps</a:t>
            </a:r>
          </a:p>
        </p:txBody>
      </p:sp>
      <p:sp>
        <p:nvSpPr>
          <p:cNvPr id="13" name="テキスト ボックス 12"/>
          <p:cNvSpPr txBox="1"/>
          <p:nvPr/>
        </p:nvSpPr>
        <p:spPr>
          <a:xfrm>
            <a:off x="3433355" y="4459962"/>
            <a:ext cx="948145" cy="369332"/>
          </a:xfrm>
          <a:prstGeom prst="rect">
            <a:avLst/>
          </a:prstGeom>
          <a:noFill/>
        </p:spPr>
        <p:txBody>
          <a:bodyPr wrap="none" rtlCol="0">
            <a:spAutoFit/>
          </a:bodyPr>
          <a:lstStyle/>
          <a:p>
            <a:r>
              <a:rPr kumimoji="1" lang="en-US" altLang="ja-JP" dirty="0"/>
              <a:t>24Mbps</a:t>
            </a:r>
          </a:p>
        </p:txBody>
      </p:sp>
      <p:sp>
        <p:nvSpPr>
          <p:cNvPr id="14" name="テキスト ボックス 13"/>
          <p:cNvSpPr txBox="1"/>
          <p:nvPr/>
        </p:nvSpPr>
        <p:spPr>
          <a:xfrm>
            <a:off x="3418229" y="3546317"/>
            <a:ext cx="1338828" cy="923330"/>
          </a:xfrm>
          <a:prstGeom prst="rect">
            <a:avLst/>
          </a:prstGeom>
          <a:noFill/>
        </p:spPr>
        <p:txBody>
          <a:bodyPr wrap="none" rtlCol="0">
            <a:spAutoFit/>
          </a:bodyPr>
          <a:lstStyle/>
          <a:p>
            <a:r>
              <a:rPr kumimoji="1" lang="ja-JP" altLang="en-US" dirty="0"/>
              <a:t>台数無制限</a:t>
            </a:r>
            <a:endParaRPr kumimoji="1" lang="en-US" altLang="ja-JP" dirty="0"/>
          </a:p>
          <a:p>
            <a:r>
              <a:rPr kumimoji="1" lang="en-US" altLang="ja-JP" dirty="0"/>
              <a:t>100m</a:t>
            </a:r>
            <a:r>
              <a:rPr kumimoji="1" lang="ja-JP" altLang="en-US" dirty="0"/>
              <a:t>以上</a:t>
            </a:r>
            <a:endParaRPr kumimoji="1" lang="en-US" altLang="ja-JP" dirty="0"/>
          </a:p>
          <a:p>
            <a:r>
              <a:rPr kumimoji="1" lang="ja-JP" altLang="en-US" dirty="0"/>
              <a:t>電力</a:t>
            </a:r>
            <a:r>
              <a:rPr kumimoji="1" lang="en-US" altLang="ja-JP" dirty="0"/>
              <a:t>1/10</a:t>
            </a:r>
          </a:p>
        </p:txBody>
      </p:sp>
      <p:sp>
        <p:nvSpPr>
          <p:cNvPr id="11" name="正方形/長方形 10"/>
          <p:cNvSpPr/>
          <p:nvPr/>
        </p:nvSpPr>
        <p:spPr>
          <a:xfrm>
            <a:off x="4711700" y="3401257"/>
            <a:ext cx="1517210" cy="369332"/>
          </a:xfrm>
          <a:prstGeom prst="rect">
            <a:avLst/>
          </a:prstGeom>
        </p:spPr>
        <p:txBody>
          <a:bodyPr wrap="none">
            <a:spAutoFit/>
          </a:bodyPr>
          <a:lstStyle/>
          <a:p>
            <a:r>
              <a:rPr kumimoji="1" lang="en-US" altLang="ja-JP" dirty="0"/>
              <a:t>125k</a:t>
            </a:r>
            <a:r>
              <a:rPr kumimoji="1" lang="ja-JP" altLang="en-US" dirty="0"/>
              <a:t>～</a:t>
            </a:r>
            <a:r>
              <a:rPr kumimoji="1" lang="en-US" altLang="ja-JP" dirty="0"/>
              <a:t>2Mbps</a:t>
            </a:r>
          </a:p>
        </p:txBody>
      </p:sp>
    </p:spTree>
    <p:extLst>
      <p:ext uri="{BB962C8B-B14F-4D97-AF65-F5344CB8AC3E}">
        <p14:creationId xmlns:p14="http://schemas.microsoft.com/office/powerpoint/2010/main" val="1370545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Bluetooth jargon</a:t>
            </a:r>
            <a:endParaRPr kumimoji="1" lang="ja-JP" altLang="en-US" dirty="0"/>
          </a:p>
        </p:txBody>
      </p:sp>
      <p:sp>
        <p:nvSpPr>
          <p:cNvPr id="3" name="コンテンツ プレースホルダー 2"/>
          <p:cNvSpPr>
            <a:spLocks noGrp="1"/>
          </p:cNvSpPr>
          <p:nvPr>
            <p:ph idx="1"/>
          </p:nvPr>
        </p:nvSpPr>
        <p:spPr/>
        <p:txBody>
          <a:bodyPr>
            <a:normAutofit fontScale="92500"/>
          </a:bodyPr>
          <a:lstStyle/>
          <a:p>
            <a:r>
              <a:rPr kumimoji="1" lang="ja-JP" altLang="en-US" dirty="0"/>
              <a:t>セントラルとペリフェラル：親機と子機</a:t>
            </a:r>
            <a:endParaRPr kumimoji="1" lang="en-US" altLang="ja-JP" dirty="0"/>
          </a:p>
          <a:p>
            <a:r>
              <a:rPr kumimoji="1" lang="ja-JP" altLang="en-US" dirty="0"/>
              <a:t>プロトコルとプロファイル：手順と様式</a:t>
            </a:r>
            <a:endParaRPr kumimoji="1" lang="en-US" altLang="ja-JP" dirty="0"/>
          </a:p>
          <a:p>
            <a:r>
              <a:rPr kumimoji="1" lang="ja-JP" altLang="en-US"/>
              <a:t>アドバタイジング：接続待ち</a:t>
            </a:r>
            <a:endParaRPr kumimoji="1" lang="en-US" altLang="ja-JP" dirty="0"/>
          </a:p>
          <a:p>
            <a:r>
              <a:rPr kumimoji="1" lang="ja-JP" altLang="en-US" dirty="0"/>
              <a:t>サービスとキャラクタリスティック：クラスとプロパティ</a:t>
            </a:r>
            <a:endParaRPr kumimoji="1" lang="en-US" altLang="ja-JP" dirty="0"/>
          </a:p>
          <a:p>
            <a:r>
              <a:rPr kumimoji="1" lang="en-US" altLang="ja-JP" dirty="0"/>
              <a:t>UUID(Universally Unique Identifier) </a:t>
            </a:r>
            <a:r>
              <a:rPr kumimoji="1" lang="ja-JP" altLang="en-US" dirty="0"/>
              <a:t>：世界で唯一の</a:t>
            </a:r>
            <a:r>
              <a:rPr kumimoji="1" lang="en-US" altLang="ja-JP" dirty="0"/>
              <a:t>ID</a:t>
            </a:r>
            <a:r>
              <a:rPr kumimoji="1" lang="ja-JP" altLang="en-US" dirty="0"/>
              <a:t>番号</a:t>
            </a:r>
            <a:endParaRPr kumimoji="1" lang="en-US" altLang="ja-JP" dirty="0"/>
          </a:p>
          <a:p>
            <a:r>
              <a:rPr kumimoji="1" lang="en-US" altLang="ja-JP" dirty="0"/>
              <a:t>BR, EDR, HS, BLE</a:t>
            </a:r>
            <a:r>
              <a:rPr kumimoji="1" lang="ja-JP" altLang="en-US" dirty="0"/>
              <a:t>：各種規格</a:t>
            </a:r>
            <a:endParaRPr kumimoji="1" lang="en-US" altLang="ja-JP" dirty="0"/>
          </a:p>
          <a:p>
            <a:pPr lvl="1"/>
            <a:r>
              <a:rPr kumimoji="1" lang="en-US" altLang="ja-JP" dirty="0"/>
              <a:t>Basic Rate</a:t>
            </a:r>
            <a:r>
              <a:rPr kumimoji="1" lang="ja-JP" altLang="en-US" dirty="0"/>
              <a:t>：初代　低速，高消費電力</a:t>
            </a:r>
            <a:endParaRPr kumimoji="1" lang="en-US" altLang="ja-JP" dirty="0"/>
          </a:p>
          <a:p>
            <a:pPr lvl="1"/>
            <a:r>
              <a:rPr kumimoji="1" lang="en-US" altLang="ja-JP" dirty="0"/>
              <a:t>Enhanced Data Rate</a:t>
            </a:r>
            <a:r>
              <a:rPr kumimoji="1" lang="ja-JP" altLang="en-US" dirty="0"/>
              <a:t>：二代目　高速，高消費電力</a:t>
            </a:r>
            <a:endParaRPr kumimoji="1" lang="en-US" altLang="ja-JP" dirty="0"/>
          </a:p>
          <a:p>
            <a:pPr lvl="1"/>
            <a:r>
              <a:rPr kumimoji="1" lang="en-US" altLang="ja-JP" dirty="0"/>
              <a:t>High Speed</a:t>
            </a:r>
            <a:r>
              <a:rPr kumimoji="1" lang="ja-JP" altLang="en-US" dirty="0"/>
              <a:t>：三代目　更に高速，高消費電力</a:t>
            </a:r>
            <a:endParaRPr kumimoji="1" lang="en-US" altLang="ja-JP" dirty="0"/>
          </a:p>
          <a:p>
            <a:pPr lvl="1"/>
            <a:r>
              <a:rPr kumimoji="1" lang="en-US" altLang="ja-JP" dirty="0">
                <a:solidFill>
                  <a:srgbClr val="0000FF"/>
                </a:solidFill>
              </a:rPr>
              <a:t>Bluetooth Low Energy</a:t>
            </a:r>
            <a:r>
              <a:rPr kumimoji="1" lang="ja-JP" altLang="en-US" dirty="0">
                <a:solidFill>
                  <a:srgbClr val="0000FF"/>
                </a:solidFill>
              </a:rPr>
              <a:t>：四代目　低消費電力</a:t>
            </a:r>
            <a:endParaRPr kumimoji="1" lang="en-US" altLang="ja-JP" dirty="0">
              <a:solidFill>
                <a:srgbClr val="0000FF"/>
              </a:solidFill>
            </a:endParaRPr>
          </a:p>
          <a:p>
            <a:pPr lvl="1"/>
            <a:r>
              <a:rPr kumimoji="1" lang="en-US" altLang="ja-JP" dirty="0"/>
              <a:t>Bluetooth 5.0</a:t>
            </a:r>
            <a:r>
              <a:rPr kumimoji="1" lang="ja-JP" altLang="en-US" dirty="0"/>
              <a:t>：五代目　長距離</a:t>
            </a:r>
          </a:p>
        </p:txBody>
      </p:sp>
    </p:spTree>
    <p:extLst>
      <p:ext uri="{BB962C8B-B14F-4D97-AF65-F5344CB8AC3E}">
        <p14:creationId xmlns:p14="http://schemas.microsoft.com/office/powerpoint/2010/main" val="2290108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t>ESPDuino</a:t>
            </a:r>
            <a:r>
              <a:rPr kumimoji="1" lang="ja-JP" altLang="en-US" dirty="0"/>
              <a:t>の概要</a:t>
            </a:r>
          </a:p>
        </p:txBody>
      </p:sp>
      <p:sp>
        <p:nvSpPr>
          <p:cNvPr id="3" name="コンテンツ プレースホルダー 2"/>
          <p:cNvSpPr>
            <a:spLocks noGrp="1"/>
          </p:cNvSpPr>
          <p:nvPr>
            <p:ph idx="1"/>
          </p:nvPr>
        </p:nvSpPr>
        <p:spPr>
          <a:xfrm>
            <a:off x="304800" y="1193800"/>
            <a:ext cx="4724400" cy="5207000"/>
          </a:xfrm>
        </p:spPr>
        <p:txBody>
          <a:bodyPr>
            <a:normAutofit/>
          </a:bodyPr>
          <a:lstStyle/>
          <a:p>
            <a:r>
              <a:rPr kumimoji="1" lang="en-US" altLang="ja-JP" sz="2400" dirty="0"/>
              <a:t>ESP32</a:t>
            </a:r>
            <a:r>
              <a:rPr kumimoji="1" lang="ja-JP" altLang="en-US" sz="2400" dirty="0"/>
              <a:t>シリーズは</a:t>
            </a:r>
            <a:r>
              <a:rPr kumimoji="1" lang="en-US" altLang="ja-JP" sz="2400" dirty="0">
                <a:solidFill>
                  <a:srgbClr val="0000FF"/>
                </a:solidFill>
              </a:rPr>
              <a:t>Wi-Fi</a:t>
            </a:r>
            <a:r>
              <a:rPr kumimoji="1" lang="ja-JP" altLang="en-US" sz="2400" dirty="0">
                <a:solidFill>
                  <a:srgbClr val="0000FF"/>
                </a:solidFill>
              </a:rPr>
              <a:t>と</a:t>
            </a:r>
            <a:r>
              <a:rPr kumimoji="1" lang="en-US" altLang="ja-JP" sz="2400" dirty="0">
                <a:solidFill>
                  <a:srgbClr val="0000FF"/>
                </a:solidFill>
              </a:rPr>
              <a:t>Bluetooth</a:t>
            </a:r>
            <a:r>
              <a:rPr kumimoji="1" lang="ja-JP" altLang="en-US" sz="2400" dirty="0">
                <a:solidFill>
                  <a:srgbClr val="0000FF"/>
                </a:solidFill>
              </a:rPr>
              <a:t>を内蔵</a:t>
            </a:r>
            <a:r>
              <a:rPr kumimoji="1" lang="ja-JP" altLang="en-US" sz="2400" dirty="0"/>
              <a:t>する低コスト，低消費電力な</a:t>
            </a:r>
            <a:r>
              <a:rPr kumimoji="1" lang="en-US" altLang="ja-JP" sz="2400" dirty="0" err="1"/>
              <a:t>SoC</a:t>
            </a:r>
            <a:r>
              <a:rPr kumimoji="1" lang="en-US" altLang="ja-JP" sz="2400" dirty="0"/>
              <a:t>(System on Chip)</a:t>
            </a:r>
            <a:r>
              <a:rPr kumimoji="1" lang="ja-JP" altLang="en-US" sz="2400" dirty="0"/>
              <a:t>のマイクロコントローラ</a:t>
            </a:r>
            <a:r>
              <a:rPr kumimoji="1" lang="en-US" altLang="ja-JP" sz="2400" dirty="0"/>
              <a:t>(</a:t>
            </a:r>
            <a:r>
              <a:rPr kumimoji="1" lang="ja-JP" altLang="en-US" sz="2400" dirty="0"/>
              <a:t>マイコン</a:t>
            </a:r>
            <a:r>
              <a:rPr kumimoji="1" lang="en-US" altLang="ja-JP" sz="2400" dirty="0"/>
              <a:t>)</a:t>
            </a:r>
          </a:p>
          <a:p>
            <a:r>
              <a:rPr kumimoji="1" lang="en-US" altLang="ja-JP" sz="2400" dirty="0"/>
              <a:t>Arduino IDE</a:t>
            </a:r>
            <a:r>
              <a:rPr kumimoji="1" lang="ja-JP" altLang="en-US" sz="2400" dirty="0"/>
              <a:t>でコーディング可能</a:t>
            </a:r>
            <a:endParaRPr kumimoji="1" lang="en-US" altLang="ja-JP" sz="2400" dirty="0"/>
          </a:p>
          <a:p>
            <a:r>
              <a:rPr kumimoji="1" lang="ja-JP" altLang="en-US" sz="2400" dirty="0"/>
              <a:t>シリーズの中でも</a:t>
            </a:r>
            <a:r>
              <a:rPr kumimoji="1" lang="en-US" altLang="ja-JP" sz="2400" dirty="0" err="1"/>
              <a:t>ESPDuino</a:t>
            </a:r>
            <a:r>
              <a:rPr kumimoji="1" lang="ja-JP" altLang="en-US" sz="2400" dirty="0"/>
              <a:t>は</a:t>
            </a:r>
            <a:r>
              <a:rPr kumimoji="1" lang="en-US" altLang="ja-JP" sz="2400" dirty="0"/>
              <a:t>Arduino</a:t>
            </a:r>
            <a:r>
              <a:rPr kumimoji="1" lang="ja-JP" altLang="en-US" sz="2400" dirty="0"/>
              <a:t>と形状が同じで扱いやすい</a:t>
            </a:r>
            <a:endParaRPr kumimoji="1" lang="en-US" altLang="ja-JP" sz="2400" dirty="0"/>
          </a:p>
          <a:p>
            <a:r>
              <a:rPr kumimoji="1" lang="ja-JP" altLang="en-US" sz="2400" dirty="0"/>
              <a:t>メモリが多く，多く</a:t>
            </a:r>
            <a:r>
              <a:rPr kumimoji="1" lang="ja-JP" altLang="en-US" sz="2400" dirty="0" err="1"/>
              <a:t>な</a:t>
            </a:r>
            <a:r>
              <a:rPr kumimoji="1" lang="ja-JP" altLang="en-US" sz="2400" dirty="0"/>
              <a:t>プログラムを収容可能</a:t>
            </a:r>
            <a:endParaRPr kumimoji="1" lang="en-US" altLang="ja-JP" sz="2400" dirty="0"/>
          </a:p>
          <a:p>
            <a:r>
              <a:rPr kumimoji="1" lang="en-US" altLang="ja-JP" sz="2400" dirty="0" err="1"/>
              <a:t>analogRead</a:t>
            </a:r>
            <a:r>
              <a:rPr kumimoji="1" lang="ja-JP" altLang="en-US" sz="2400" dirty="0"/>
              <a:t>が高精度</a:t>
            </a:r>
            <a:r>
              <a:rPr kumimoji="1" lang="en-US" altLang="ja-JP" sz="2400" dirty="0"/>
              <a:t>(4095</a:t>
            </a:r>
            <a:r>
              <a:rPr kumimoji="1" lang="ja-JP" altLang="en-US" sz="2400" dirty="0"/>
              <a:t>段階</a:t>
            </a:r>
            <a:r>
              <a:rPr kumimoji="1" lang="en-US" altLang="ja-JP" sz="2400" dirty="0"/>
              <a:t>)</a:t>
            </a:r>
            <a:endParaRPr kumimoji="1" lang="ja-JP" altLang="en-US" sz="2400" dirty="0"/>
          </a:p>
        </p:txBody>
      </p:sp>
      <p:pic>
        <p:nvPicPr>
          <p:cNvPr id="4098" name="Picture 2" descr="waves ESP32 ESPDuino-32 (ESP-WROOM-32) 技適取得品  :20181117185506-01643:ハローYahoo!店 - 通販 - Yahoo!ショッピング"/>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5400" b="94800" l="10000" r="90000">
                        <a14:foregroundMark x1="33000" y1="85800" x2="36600" y2="86200"/>
                        <a14:foregroundMark x1="75400" y1="80000" x2="75400" y2="77800"/>
                      </a14:backgroundRemoval>
                    </a14:imgEffect>
                  </a14:imgLayer>
                </a14:imgProps>
              </a:ext>
              <a:ext uri="{28A0092B-C50C-407E-A947-70E740481C1C}">
                <a14:useLocalDpi xmlns:a14="http://schemas.microsoft.com/office/drawing/2010/main" val="0"/>
              </a:ext>
            </a:extLst>
          </a:blip>
          <a:srcRect/>
          <a:stretch>
            <a:fillRect/>
          </a:stretch>
        </p:blipFill>
        <p:spPr bwMode="auto">
          <a:xfrm>
            <a:off x="4800600" y="1344938"/>
            <a:ext cx="2628900" cy="26289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422598" y="1160272"/>
            <a:ext cx="1080104" cy="369332"/>
          </a:xfrm>
          <a:prstGeom prst="rect">
            <a:avLst/>
          </a:prstGeom>
          <a:noFill/>
        </p:spPr>
        <p:txBody>
          <a:bodyPr wrap="none" rtlCol="0">
            <a:spAutoFit/>
          </a:bodyPr>
          <a:lstStyle/>
          <a:p>
            <a:r>
              <a:rPr kumimoji="1" lang="en-US" altLang="ja-JP" dirty="0" err="1"/>
              <a:t>ESPDuino</a:t>
            </a:r>
            <a:endParaRPr kumimoji="1" lang="ja-JP" altLang="en-US" dirty="0"/>
          </a:p>
        </p:txBody>
      </p:sp>
      <p:sp>
        <p:nvSpPr>
          <p:cNvPr id="7" name="テキスト ボックス 6"/>
          <p:cNvSpPr txBox="1"/>
          <p:nvPr/>
        </p:nvSpPr>
        <p:spPr>
          <a:xfrm>
            <a:off x="7562901" y="1160272"/>
            <a:ext cx="934936" cy="369332"/>
          </a:xfrm>
          <a:prstGeom prst="rect">
            <a:avLst/>
          </a:prstGeom>
          <a:noFill/>
        </p:spPr>
        <p:txBody>
          <a:bodyPr wrap="none" rtlCol="0">
            <a:spAutoFit/>
          </a:bodyPr>
          <a:lstStyle/>
          <a:p>
            <a:r>
              <a:rPr kumimoji="1" lang="en-US" altLang="ja-JP" dirty="0"/>
              <a:t>Arduino</a:t>
            </a:r>
            <a:endParaRPr kumimoji="1" lang="ja-JP" altLang="en-US" dirty="0"/>
          </a:p>
        </p:txBody>
      </p:sp>
      <p:sp>
        <p:nvSpPr>
          <p:cNvPr id="5" name="テキスト ボックス 4"/>
          <p:cNvSpPr txBox="1"/>
          <p:nvPr/>
        </p:nvSpPr>
        <p:spPr>
          <a:xfrm>
            <a:off x="5133088" y="3753120"/>
            <a:ext cx="1096262" cy="369332"/>
          </a:xfrm>
          <a:prstGeom prst="rect">
            <a:avLst/>
          </a:prstGeom>
          <a:noFill/>
        </p:spPr>
        <p:txBody>
          <a:bodyPr wrap="none" rtlCol="0">
            <a:spAutoFit/>
          </a:bodyPr>
          <a:lstStyle/>
          <a:p>
            <a:r>
              <a:rPr kumimoji="1" lang="en-US" altLang="ja-JP" dirty="0" err="1"/>
              <a:t>microUSB</a:t>
            </a:r>
            <a:endParaRPr kumimoji="1" lang="ja-JP" altLang="en-US" dirty="0"/>
          </a:p>
        </p:txBody>
      </p:sp>
      <p:sp>
        <p:nvSpPr>
          <p:cNvPr id="9" name="テキスト ボックス 8"/>
          <p:cNvSpPr txBox="1"/>
          <p:nvPr/>
        </p:nvSpPr>
        <p:spPr>
          <a:xfrm>
            <a:off x="7271828" y="3878390"/>
            <a:ext cx="758541" cy="369332"/>
          </a:xfrm>
          <a:prstGeom prst="rect">
            <a:avLst/>
          </a:prstGeom>
          <a:noFill/>
        </p:spPr>
        <p:txBody>
          <a:bodyPr wrap="none" rtlCol="0">
            <a:spAutoFit/>
          </a:bodyPr>
          <a:lstStyle/>
          <a:p>
            <a:r>
              <a:rPr kumimoji="1" lang="en-US" altLang="ja-JP" dirty="0"/>
              <a:t>USB-B</a:t>
            </a:r>
            <a:endParaRPr kumimoji="1" lang="ja-JP" altLang="en-US" dirty="0"/>
          </a:p>
        </p:txBody>
      </p:sp>
      <p:sp>
        <p:nvSpPr>
          <p:cNvPr id="6" name="テキスト ボックス 5"/>
          <p:cNvSpPr txBox="1"/>
          <p:nvPr/>
        </p:nvSpPr>
        <p:spPr>
          <a:xfrm>
            <a:off x="6452147" y="4297832"/>
            <a:ext cx="2397901" cy="1200329"/>
          </a:xfrm>
          <a:prstGeom prst="rect">
            <a:avLst/>
          </a:prstGeom>
          <a:solidFill>
            <a:srgbClr val="FFFF00"/>
          </a:solidFill>
          <a:ln w="38100">
            <a:solidFill>
              <a:srgbClr val="FF0000"/>
            </a:solidFill>
          </a:ln>
        </p:spPr>
        <p:txBody>
          <a:bodyPr wrap="square" rtlCol="0">
            <a:spAutoFit/>
          </a:bodyPr>
          <a:lstStyle/>
          <a:p>
            <a:r>
              <a:rPr kumimoji="1" lang="ja-JP" altLang="en-US" dirty="0"/>
              <a:t>注意点</a:t>
            </a:r>
            <a:endParaRPr kumimoji="1" lang="en-US" altLang="ja-JP" dirty="0"/>
          </a:p>
          <a:p>
            <a:pPr marL="285750" indent="-285750">
              <a:buFont typeface="Arial" panose="020B0604020202020204" pitchFamily="34" charset="0"/>
              <a:buChar char="•"/>
            </a:pPr>
            <a:r>
              <a:rPr kumimoji="1" lang="ja-JP" altLang="en-US" dirty="0"/>
              <a:t>ピン位置は同じだが，</a:t>
            </a:r>
            <a:r>
              <a:rPr kumimoji="1" lang="ja-JP" altLang="en-US" dirty="0">
                <a:solidFill>
                  <a:srgbClr val="FF0000"/>
                </a:solidFill>
              </a:rPr>
              <a:t>ピン配置は異なる</a:t>
            </a:r>
            <a:endParaRPr kumimoji="1" lang="en-US" altLang="ja-JP" dirty="0">
              <a:solidFill>
                <a:srgbClr val="FF0000"/>
              </a:solidFill>
            </a:endParaRPr>
          </a:p>
          <a:p>
            <a:pPr marL="285750" indent="-285750">
              <a:buFont typeface="Arial" panose="020B0604020202020204" pitchFamily="34" charset="0"/>
              <a:buChar char="•"/>
            </a:pPr>
            <a:r>
              <a:rPr kumimoji="1" lang="en-US" altLang="ja-JP" dirty="0">
                <a:solidFill>
                  <a:srgbClr val="FF0000"/>
                </a:solidFill>
              </a:rPr>
              <a:t>USB</a:t>
            </a:r>
            <a:r>
              <a:rPr kumimoji="1" lang="ja-JP" altLang="en-US" dirty="0">
                <a:solidFill>
                  <a:srgbClr val="FF0000"/>
                </a:solidFill>
              </a:rPr>
              <a:t>の形状が異なる</a:t>
            </a:r>
          </a:p>
        </p:txBody>
      </p:sp>
      <p:pic>
        <p:nvPicPr>
          <p:cNvPr id="8" name="図 7"/>
          <p:cNvPicPr>
            <a:picLocks noChangeAspect="1"/>
          </p:cNvPicPr>
          <p:nvPr/>
        </p:nvPicPr>
        <p:blipFill>
          <a:blip r:embed="rId4">
            <a:extLst>
              <a:ext uri="{BEBA8EAE-BF5A-486C-A8C5-ECC9F3942E4B}">
                <a14:imgProps xmlns:a14="http://schemas.microsoft.com/office/drawing/2010/main">
                  <a14:imgLayer r:embed="rId5">
                    <a14:imgEffect>
                      <a14:backgroundRemoval t="1713" b="97365" l="777" r="98835"/>
                    </a14:imgEffect>
                  </a14:imgLayer>
                </a14:imgProps>
              </a:ext>
            </a:extLst>
          </a:blip>
          <a:stretch>
            <a:fillRect/>
          </a:stretch>
        </p:blipFill>
        <p:spPr>
          <a:xfrm rot="16200000">
            <a:off x="6743709" y="1805186"/>
            <a:ext cx="2439461" cy="1797622"/>
          </a:xfrm>
          <a:prstGeom prst="rect">
            <a:avLst/>
          </a:prstGeom>
        </p:spPr>
      </p:pic>
      <p:pic>
        <p:nvPicPr>
          <p:cNvPr id="12" name="Picture 2" descr="waves ESP32 ESPDuino-32 (ESP-WROOM-32) 技適取得品  :20181117185506-01643:ハローYahoo!店 - 通販 - Yahoo!ショッピング"/>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5400" b="94800" l="10000" r="90000">
                        <a14:foregroundMark x1="33000" y1="85800" x2="36600" y2="86200"/>
                        <a14:foregroundMark x1="75400" y1="80000" x2="75400" y2="77800"/>
                      </a14:backgroundRemoval>
                    </a14:imgEffect>
                  </a14:imgLayer>
                </a14:imgProps>
              </a:ext>
              <a:ext uri="{28A0092B-C50C-407E-A947-70E740481C1C}">
                <a14:useLocalDpi xmlns:a14="http://schemas.microsoft.com/office/drawing/2010/main" val="0"/>
              </a:ext>
            </a:extLst>
          </a:blip>
          <a:srcRect l="46919" t="23915" r="47284" b="68839"/>
          <a:stretch/>
        </p:blipFill>
        <p:spPr bwMode="auto">
          <a:xfrm>
            <a:off x="5314950" y="5019430"/>
            <a:ext cx="9144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5029200" y="6161302"/>
            <a:ext cx="1564852" cy="369332"/>
          </a:xfrm>
          <a:prstGeom prst="rect">
            <a:avLst/>
          </a:prstGeom>
          <a:noFill/>
        </p:spPr>
        <p:txBody>
          <a:bodyPr wrap="none" rtlCol="0">
            <a:spAutoFit/>
          </a:bodyPr>
          <a:lstStyle/>
          <a:p>
            <a:r>
              <a:rPr kumimoji="1" lang="ja-JP" altLang="en-US" dirty="0"/>
              <a:t>技適取得済み</a:t>
            </a:r>
          </a:p>
        </p:txBody>
      </p:sp>
      <p:cxnSp>
        <p:nvCxnSpPr>
          <p:cNvPr id="13" name="直線コネクタ 12"/>
          <p:cNvCxnSpPr/>
          <p:nvPr/>
        </p:nvCxnSpPr>
        <p:spPr>
          <a:xfrm flipH="1">
            <a:off x="5368088" y="2133600"/>
            <a:ext cx="651712" cy="28858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6143324" y="2110029"/>
            <a:ext cx="75043" cy="290940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07991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8303</TotalTime>
  <Words>1166</Words>
  <Application>Microsoft Office PowerPoint</Application>
  <PresentationFormat>画面に合わせる (4:3)</PresentationFormat>
  <Paragraphs>209</Paragraphs>
  <Slides>23</Slides>
  <Notes>4</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23</vt:i4>
      </vt:variant>
    </vt:vector>
  </HeadingPairs>
  <TitlesOfParts>
    <vt:vector size="30" baseType="lpstr">
      <vt:lpstr>游ゴシック</vt:lpstr>
      <vt:lpstr>Arial</vt:lpstr>
      <vt:lpstr>Calibri</vt:lpstr>
      <vt:lpstr>Courier New</vt:lpstr>
      <vt:lpstr>Tw Cen MT</vt:lpstr>
      <vt:lpstr>Tw Cen MT Condensed Extra Bold</vt:lpstr>
      <vt:lpstr>Office Theme</vt:lpstr>
      <vt:lpstr>PowerPoint プレゼンテーション</vt:lpstr>
      <vt:lpstr>2020年度ハードウエア システムプロジェクト ワイヤレス通信技術(1)</vt:lpstr>
      <vt:lpstr>概要</vt:lpstr>
      <vt:lpstr>スキルの棚卸</vt:lpstr>
      <vt:lpstr>スキルの増強と展開</vt:lpstr>
      <vt:lpstr>Bluetoothのはなし</vt:lpstr>
      <vt:lpstr>　　　　　　の歴史と特徴(特長)</vt:lpstr>
      <vt:lpstr>Bluetooth jargon</vt:lpstr>
      <vt:lpstr>ESPDuinoの概要</vt:lpstr>
      <vt:lpstr>HSPをはじめよう</vt:lpstr>
      <vt:lpstr>前準備　アプリのインストール</vt:lpstr>
      <vt:lpstr>ESP32ライブラリの参照設定</vt:lpstr>
      <vt:lpstr>ボードマネージャの追加 (1)</vt:lpstr>
      <vt:lpstr>ボードマネージャの追加 (2)</vt:lpstr>
      <vt:lpstr>新しいボードのインストール</vt:lpstr>
      <vt:lpstr>新しいボードの選択</vt:lpstr>
      <vt:lpstr>一部設定変更</vt:lpstr>
      <vt:lpstr>取り組んでもらう課題</vt:lpstr>
      <vt:lpstr>取り組んでもらう課題</vt:lpstr>
      <vt:lpstr>アドバタイジングパケットの受信</vt:lpstr>
      <vt:lpstr>スケッチ例</vt:lpstr>
      <vt:lpstr>スケッチ例 (つづき)</vt:lpstr>
      <vt:lpstr>セントラルからの操作</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Fukuda</dc:creator>
  <cp:lastModifiedBy>福田 浩</cp:lastModifiedBy>
  <cp:revision>89</cp:revision>
  <dcterms:created xsi:type="dcterms:W3CDTF">2012-11-22T11:43:17Z</dcterms:created>
  <dcterms:modified xsi:type="dcterms:W3CDTF">2020-09-25T06:40:18Z</dcterms:modified>
</cp:coreProperties>
</file>